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27"/>
  </p:notesMasterIdLst>
  <p:sldIdLst>
    <p:sldId id="256" r:id="rId2"/>
    <p:sldId id="258" r:id="rId3"/>
    <p:sldId id="314" r:id="rId4"/>
    <p:sldId id="265" r:id="rId5"/>
    <p:sldId id="312" r:id="rId6"/>
    <p:sldId id="313" r:id="rId7"/>
    <p:sldId id="263" r:id="rId8"/>
    <p:sldId id="315" r:id="rId9"/>
    <p:sldId id="316" r:id="rId10"/>
    <p:sldId id="317" r:id="rId11"/>
    <p:sldId id="318" r:id="rId12"/>
    <p:sldId id="319" r:id="rId13"/>
    <p:sldId id="320" r:id="rId14"/>
    <p:sldId id="321" r:id="rId15"/>
    <p:sldId id="322" r:id="rId16"/>
    <p:sldId id="323" r:id="rId17"/>
    <p:sldId id="325" r:id="rId18"/>
    <p:sldId id="326" r:id="rId19"/>
    <p:sldId id="327" r:id="rId20"/>
    <p:sldId id="328" r:id="rId21"/>
    <p:sldId id="329" r:id="rId22"/>
    <p:sldId id="330" r:id="rId23"/>
    <p:sldId id="331" r:id="rId24"/>
    <p:sldId id="332" r:id="rId25"/>
    <p:sldId id="259" r:id="rId26"/>
  </p:sldIdLst>
  <p:sldSz cx="9144000" cy="5143500" type="screen16x9"/>
  <p:notesSz cx="6858000" cy="9144000"/>
  <p:embeddedFontLst>
    <p:embeddedFont>
      <p:font typeface="Do Hyeon" pitchFamily="2" charset="-127"/>
      <p:regular r:id="rId28"/>
    </p:embeddedFont>
    <p:embeddedFont>
      <p:font typeface="Noto Sans KR SemiBold" panose="020B0200000000000000" pitchFamily="50" charset="-127"/>
      <p:bold r:id="rId29"/>
    </p:embeddedFont>
    <p:embeddedFont>
      <p:font typeface="맑은 고딕" panose="020B0503020000020004" pitchFamily="50" charset="-127"/>
      <p:regular r:id="rId30"/>
      <p:bold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A42C"/>
    <a:srgbClr val="F28C27"/>
    <a:srgbClr val="57B16B"/>
    <a:srgbClr val="5858E0"/>
    <a:srgbClr val="9434A5"/>
    <a:srgbClr val="464646"/>
    <a:srgbClr val="F8F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963D354-2979-4D62-BDA4-C002CF094897}">
  <a:tblStyle styleId="{E963D354-2979-4D62-BDA4-C002CF09489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72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73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45c7ea733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45c7ea733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381c952e71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381c952e71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63186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381c952e71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381c952e71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34792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381c952e71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381c952e71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9129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381c952e71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381c952e71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47101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381c952e71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381c952e71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76350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381c952e71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381c952e71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30206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381c952e71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381c952e71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97369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381c952e71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381c952e71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26845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381c952e71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381c952e71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08839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381c952e71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381c952e71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39081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44f0fdaffb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44f0fdaffb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381c952e7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381c952e7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69924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381c952e71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381c952e71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92760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381c952e71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381c952e71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66919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381c952e7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381c952e7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13851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381c952e71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381c952e71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39844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44f0fdaffb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44f0fdaffb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381c952e7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381c952e7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12629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381c952e71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381c952e71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381c952e71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381c952e71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05007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381c952e71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381c952e71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10051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381c952e7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381c952e7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381c952e71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381c952e71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73536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381c952e71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381c952e71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4526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59650" y="535000"/>
            <a:ext cx="7636200" cy="187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6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93800" y="3445050"/>
            <a:ext cx="2932200" cy="6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2"/>
          </p:nvPr>
        </p:nvSpPr>
        <p:spPr>
          <a:xfrm>
            <a:off x="7193500" y="570850"/>
            <a:ext cx="123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latin typeface="Epilogue Medium"/>
                <a:ea typeface="Epilogue Medium"/>
                <a:cs typeface="Epilogue Medium"/>
                <a:sym typeface="Epilogu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3"/>
          </p:nvPr>
        </p:nvSpPr>
        <p:spPr>
          <a:xfrm>
            <a:off x="7126900" y="4608500"/>
            <a:ext cx="1302000" cy="3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3" name="Google Shape;13;p2"/>
          <p:cNvCxnSpPr/>
          <p:nvPr/>
        </p:nvCxnSpPr>
        <p:spPr>
          <a:xfrm>
            <a:off x="553500" y="4588450"/>
            <a:ext cx="8037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1328075" y="1900125"/>
            <a:ext cx="5007000" cy="6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76350" y="1009750"/>
            <a:ext cx="1420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776350" y="2955421"/>
            <a:ext cx="47823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3"/>
          </p:nvPr>
        </p:nvSpPr>
        <p:spPr>
          <a:xfrm>
            <a:off x="7193500" y="570850"/>
            <a:ext cx="123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latin typeface="Epilogue Medium"/>
                <a:ea typeface="Epilogue Medium"/>
                <a:cs typeface="Epilogue Medium"/>
                <a:sym typeface="Epilogue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4"/>
          </p:nvPr>
        </p:nvSpPr>
        <p:spPr>
          <a:xfrm>
            <a:off x="715100" y="4608500"/>
            <a:ext cx="123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2816550" y="1386413"/>
            <a:ext cx="3510900" cy="53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2"/>
          </p:nvPr>
        </p:nvSpPr>
        <p:spPr>
          <a:xfrm>
            <a:off x="2816550" y="3062729"/>
            <a:ext cx="3510900" cy="53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3"/>
          </p:nvPr>
        </p:nvSpPr>
        <p:spPr>
          <a:xfrm>
            <a:off x="2816700" y="2034997"/>
            <a:ext cx="3510600" cy="6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4"/>
          </p:nvPr>
        </p:nvSpPr>
        <p:spPr>
          <a:xfrm>
            <a:off x="2816550" y="3717039"/>
            <a:ext cx="3510900" cy="65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1348800" y="465175"/>
            <a:ext cx="644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 hasCustomPrompt="1"/>
          </p:nvPr>
        </p:nvSpPr>
        <p:spPr>
          <a:xfrm>
            <a:off x="3696890" y="2283872"/>
            <a:ext cx="8202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1911725" y="2032576"/>
            <a:ext cx="1837800" cy="86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Arimo"/>
                <a:ea typeface="Arimo"/>
                <a:cs typeface="Arimo"/>
                <a:sym typeface="Arim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2" hasCustomPrompt="1"/>
          </p:nvPr>
        </p:nvSpPr>
        <p:spPr>
          <a:xfrm>
            <a:off x="6554396" y="2297841"/>
            <a:ext cx="8229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3"/>
          </p:nvPr>
        </p:nvSpPr>
        <p:spPr>
          <a:xfrm>
            <a:off x="4771736" y="2024481"/>
            <a:ext cx="1840200" cy="86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Arimo"/>
                <a:ea typeface="Arimo"/>
                <a:cs typeface="Arimo"/>
                <a:sym typeface="Arim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4" hasCustomPrompt="1"/>
          </p:nvPr>
        </p:nvSpPr>
        <p:spPr>
          <a:xfrm>
            <a:off x="3695540" y="3994961"/>
            <a:ext cx="8229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5"/>
          </p:nvPr>
        </p:nvSpPr>
        <p:spPr>
          <a:xfrm>
            <a:off x="1911725" y="3726773"/>
            <a:ext cx="1837800" cy="86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Arimo"/>
                <a:ea typeface="Arimo"/>
                <a:cs typeface="Arimo"/>
                <a:sym typeface="Arim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6" hasCustomPrompt="1"/>
          </p:nvPr>
        </p:nvSpPr>
        <p:spPr>
          <a:xfrm>
            <a:off x="6554396" y="3994972"/>
            <a:ext cx="8229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7"/>
          </p:nvPr>
        </p:nvSpPr>
        <p:spPr>
          <a:xfrm>
            <a:off x="4771736" y="3726749"/>
            <a:ext cx="1840200" cy="86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Arimo"/>
                <a:ea typeface="Arimo"/>
                <a:cs typeface="Arimo"/>
                <a:sym typeface="Arim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8"/>
          </p:nvPr>
        </p:nvSpPr>
        <p:spPr>
          <a:xfrm>
            <a:off x="1348800" y="462400"/>
            <a:ext cx="644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9"/>
          </p:nvPr>
        </p:nvSpPr>
        <p:spPr>
          <a:xfrm>
            <a:off x="1911725" y="1303626"/>
            <a:ext cx="1837800" cy="729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3"/>
          </p:nvPr>
        </p:nvSpPr>
        <p:spPr>
          <a:xfrm>
            <a:off x="4771286" y="1303626"/>
            <a:ext cx="1841100" cy="729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4"/>
          </p:nvPr>
        </p:nvSpPr>
        <p:spPr>
          <a:xfrm>
            <a:off x="1911725" y="3001845"/>
            <a:ext cx="1837800" cy="72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5"/>
          </p:nvPr>
        </p:nvSpPr>
        <p:spPr>
          <a:xfrm>
            <a:off x="4771286" y="3001839"/>
            <a:ext cx="1841100" cy="72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/>
          <p:nvPr/>
        </p:nvSpPr>
        <p:spPr>
          <a:xfrm>
            <a:off x="538650" y="1104075"/>
            <a:ext cx="8066700" cy="3087600"/>
          </a:xfrm>
          <a:prstGeom prst="roundRect">
            <a:avLst>
              <a:gd name="adj" fmla="val 783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" name="Google Shape;72;p15"/>
          <p:cNvGrpSpPr/>
          <p:nvPr/>
        </p:nvGrpSpPr>
        <p:grpSpPr>
          <a:xfrm>
            <a:off x="815275" y="1250000"/>
            <a:ext cx="510600" cy="510600"/>
            <a:chOff x="815275" y="570550"/>
            <a:chExt cx="510600" cy="510600"/>
          </a:xfrm>
        </p:grpSpPr>
        <p:sp>
          <p:nvSpPr>
            <p:cNvPr id="73" name="Google Shape;73;p15"/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15"/>
          <p:cNvSpPr txBox="1">
            <a:spLocks noGrp="1"/>
          </p:cNvSpPr>
          <p:nvPr>
            <p:ph type="subTitle" idx="1"/>
          </p:nvPr>
        </p:nvSpPr>
        <p:spPr>
          <a:xfrm>
            <a:off x="1875000" y="2869200"/>
            <a:ext cx="5394000" cy="71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1874550" y="1531950"/>
            <a:ext cx="5394900" cy="11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7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ubTitle" idx="2"/>
          </p:nvPr>
        </p:nvSpPr>
        <p:spPr>
          <a:xfrm>
            <a:off x="4079925" y="426400"/>
            <a:ext cx="123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3"/>
          </p:nvPr>
        </p:nvSpPr>
        <p:spPr>
          <a:xfrm>
            <a:off x="3921000" y="4608500"/>
            <a:ext cx="1302000" cy="3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79" name="Google Shape;79;p15"/>
          <p:cNvCxnSpPr/>
          <p:nvPr/>
        </p:nvCxnSpPr>
        <p:spPr>
          <a:xfrm>
            <a:off x="553500" y="4588450"/>
            <a:ext cx="8037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/>
          <p:nvPr/>
        </p:nvSpPr>
        <p:spPr>
          <a:xfrm>
            <a:off x="547650" y="426400"/>
            <a:ext cx="5432100" cy="3021000"/>
          </a:xfrm>
          <a:prstGeom prst="roundRect">
            <a:avLst>
              <a:gd name="adj" fmla="val 6093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32"/>
          <p:cNvSpPr/>
          <p:nvPr/>
        </p:nvSpPr>
        <p:spPr>
          <a:xfrm>
            <a:off x="547650" y="3580101"/>
            <a:ext cx="5432100" cy="1028400"/>
          </a:xfrm>
          <a:prstGeom prst="roundRect">
            <a:avLst>
              <a:gd name="adj" fmla="val 2087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32"/>
          <p:cNvSpPr/>
          <p:nvPr/>
        </p:nvSpPr>
        <p:spPr>
          <a:xfrm>
            <a:off x="6132375" y="426400"/>
            <a:ext cx="2463900" cy="4182000"/>
          </a:xfrm>
          <a:prstGeom prst="roundRect">
            <a:avLst>
              <a:gd name="adj" fmla="val 14494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0" name="Google Shape;190;p32"/>
          <p:cNvGrpSpPr/>
          <p:nvPr/>
        </p:nvGrpSpPr>
        <p:grpSpPr>
          <a:xfrm>
            <a:off x="815275" y="3839000"/>
            <a:ext cx="510600" cy="510600"/>
            <a:chOff x="815275" y="570550"/>
            <a:chExt cx="510600" cy="510600"/>
          </a:xfrm>
        </p:grpSpPr>
        <p:sp>
          <p:nvSpPr>
            <p:cNvPr id="191" name="Google Shape;191;p32"/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3"/>
          <p:cNvSpPr/>
          <p:nvPr/>
        </p:nvSpPr>
        <p:spPr>
          <a:xfrm>
            <a:off x="547650" y="426400"/>
            <a:ext cx="8066700" cy="798900"/>
          </a:xfrm>
          <a:prstGeom prst="roundRect">
            <a:avLst>
              <a:gd name="adj" fmla="val 23423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33"/>
          <p:cNvSpPr/>
          <p:nvPr/>
        </p:nvSpPr>
        <p:spPr>
          <a:xfrm>
            <a:off x="4601625" y="2962700"/>
            <a:ext cx="3994800" cy="1645800"/>
          </a:xfrm>
          <a:prstGeom prst="roundRect">
            <a:avLst>
              <a:gd name="adj" fmla="val 14494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33"/>
          <p:cNvSpPr/>
          <p:nvPr/>
        </p:nvSpPr>
        <p:spPr>
          <a:xfrm>
            <a:off x="547700" y="2962700"/>
            <a:ext cx="3994800" cy="1645800"/>
          </a:xfrm>
          <a:prstGeom prst="roundRect">
            <a:avLst>
              <a:gd name="adj" fmla="val 1449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33"/>
          <p:cNvSpPr/>
          <p:nvPr/>
        </p:nvSpPr>
        <p:spPr>
          <a:xfrm>
            <a:off x="4601624" y="1264475"/>
            <a:ext cx="4012800" cy="1646100"/>
          </a:xfrm>
          <a:prstGeom prst="roundRect">
            <a:avLst>
              <a:gd name="adj" fmla="val 1449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3"/>
          <p:cNvSpPr/>
          <p:nvPr/>
        </p:nvSpPr>
        <p:spPr>
          <a:xfrm>
            <a:off x="547650" y="1264475"/>
            <a:ext cx="3994800" cy="1646100"/>
          </a:xfrm>
          <a:prstGeom prst="roundRect">
            <a:avLst>
              <a:gd name="adj" fmla="val 1449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9" name="Google Shape;199;p33"/>
          <p:cNvGrpSpPr/>
          <p:nvPr/>
        </p:nvGrpSpPr>
        <p:grpSpPr>
          <a:xfrm>
            <a:off x="815275" y="570550"/>
            <a:ext cx="510600" cy="510600"/>
            <a:chOff x="815275" y="570550"/>
            <a:chExt cx="510600" cy="510600"/>
          </a:xfrm>
        </p:grpSpPr>
        <p:sp>
          <p:nvSpPr>
            <p:cNvPr id="200" name="Google Shape;200;p33"/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01" name="Google Shape;201;p33"/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"/>
              <a:buNone/>
              <a:defRPr sz="35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 Medium"/>
              <a:buChar char="●"/>
              <a:defRPr>
                <a:solidFill>
                  <a:schemeClr val="dk1"/>
                </a:solidFill>
                <a:latin typeface="Arimo Medium"/>
                <a:ea typeface="Arimo Medium"/>
                <a:cs typeface="Arimo Medium"/>
                <a:sym typeface="Arimo Mediu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 Medium"/>
              <a:buChar char="○"/>
              <a:defRPr>
                <a:solidFill>
                  <a:schemeClr val="dk1"/>
                </a:solidFill>
                <a:latin typeface="Arimo Medium"/>
                <a:ea typeface="Arimo Medium"/>
                <a:cs typeface="Arimo Medium"/>
                <a:sym typeface="Arimo Mediu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 Medium"/>
              <a:buChar char="■"/>
              <a:defRPr>
                <a:solidFill>
                  <a:schemeClr val="dk1"/>
                </a:solidFill>
                <a:latin typeface="Arimo Medium"/>
                <a:ea typeface="Arimo Medium"/>
                <a:cs typeface="Arimo Medium"/>
                <a:sym typeface="Arimo Mediu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 Medium"/>
              <a:buChar char="●"/>
              <a:defRPr>
                <a:solidFill>
                  <a:schemeClr val="dk1"/>
                </a:solidFill>
                <a:latin typeface="Arimo Medium"/>
                <a:ea typeface="Arimo Medium"/>
                <a:cs typeface="Arimo Medium"/>
                <a:sym typeface="Arimo Mediu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 Medium"/>
              <a:buChar char="○"/>
              <a:defRPr>
                <a:solidFill>
                  <a:schemeClr val="dk1"/>
                </a:solidFill>
                <a:latin typeface="Arimo Medium"/>
                <a:ea typeface="Arimo Medium"/>
                <a:cs typeface="Arimo Medium"/>
                <a:sym typeface="Arimo Mediu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 Medium"/>
              <a:buChar char="■"/>
              <a:defRPr>
                <a:solidFill>
                  <a:schemeClr val="dk1"/>
                </a:solidFill>
                <a:latin typeface="Arimo Medium"/>
                <a:ea typeface="Arimo Medium"/>
                <a:cs typeface="Arimo Medium"/>
                <a:sym typeface="Arimo Mediu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 Medium"/>
              <a:buChar char="●"/>
              <a:defRPr>
                <a:solidFill>
                  <a:schemeClr val="dk1"/>
                </a:solidFill>
                <a:latin typeface="Arimo Medium"/>
                <a:ea typeface="Arimo Medium"/>
                <a:cs typeface="Arimo Medium"/>
                <a:sym typeface="Arimo Mediu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 Medium"/>
              <a:buChar char="○"/>
              <a:defRPr>
                <a:solidFill>
                  <a:schemeClr val="dk1"/>
                </a:solidFill>
                <a:latin typeface="Arimo Medium"/>
                <a:ea typeface="Arimo Medium"/>
                <a:cs typeface="Arimo Medium"/>
                <a:sym typeface="Arimo Mediu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mo Medium"/>
              <a:buChar char="■"/>
              <a:defRPr>
                <a:solidFill>
                  <a:schemeClr val="dk1"/>
                </a:solidFill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8" r:id="rId4"/>
    <p:sldLayoutId id="2147483659" r:id="rId5"/>
    <p:sldLayoutId id="2147483661" r:id="rId6"/>
    <p:sldLayoutId id="2147483678" r:id="rId7"/>
    <p:sldLayoutId id="2147483679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7"/>
          <p:cNvSpPr/>
          <p:nvPr/>
        </p:nvSpPr>
        <p:spPr>
          <a:xfrm>
            <a:off x="547650" y="426400"/>
            <a:ext cx="8066700" cy="2652300"/>
          </a:xfrm>
          <a:prstGeom prst="roundRect">
            <a:avLst>
              <a:gd name="adj" fmla="val 6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213" name="Google Shape;213;p37"/>
          <p:cNvSpPr/>
          <p:nvPr/>
        </p:nvSpPr>
        <p:spPr>
          <a:xfrm>
            <a:off x="5550550" y="3174900"/>
            <a:ext cx="3063900" cy="1199100"/>
          </a:xfrm>
          <a:prstGeom prst="roundRect">
            <a:avLst>
              <a:gd name="adj" fmla="val 1449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214" name="Google Shape;214;p37"/>
          <p:cNvSpPr txBox="1">
            <a:spLocks noGrp="1"/>
          </p:cNvSpPr>
          <p:nvPr>
            <p:ph type="ctrTitle"/>
          </p:nvPr>
        </p:nvSpPr>
        <p:spPr>
          <a:xfrm>
            <a:off x="859650" y="535000"/>
            <a:ext cx="7636200" cy="187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ko-KR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Article Analysis</a:t>
            </a:r>
            <a:br>
              <a:rPr lang="en-US" altLang="ko-KR" b="0" dirty="0">
                <a:latin typeface="Do Hyeon" pitchFamily="2" charset="-127"/>
                <a:ea typeface="Do Hyeon" pitchFamily="2" charset="-127"/>
              </a:rPr>
            </a:br>
            <a:r>
              <a:rPr lang="ko-KR" altLang="en-US" sz="44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기사 분석</a:t>
            </a:r>
            <a:endParaRPr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215" name="Google Shape;215;p37"/>
          <p:cNvSpPr/>
          <p:nvPr/>
        </p:nvSpPr>
        <p:spPr>
          <a:xfrm>
            <a:off x="547650" y="3174900"/>
            <a:ext cx="4899300" cy="1199100"/>
          </a:xfrm>
          <a:prstGeom prst="roundRect">
            <a:avLst>
              <a:gd name="adj" fmla="val 1449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pic>
        <p:nvPicPr>
          <p:cNvPr id="216" name="Google Shape;216;p37" descr="질문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6266" y="3289722"/>
            <a:ext cx="858300" cy="858300"/>
          </a:xfrm>
          <a:prstGeom prst="ellipse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17" name="Google Shape;217;p37" descr="원형 차트가 있는 프레젠테이션"/>
          <p:cNvPicPr preferRelativeResize="0">
            <a:picLocks noGrp="1"/>
          </p:cNvPicPr>
          <p:nvPr>
            <p:ph type="pic" idx="3"/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348750" y="3345288"/>
            <a:ext cx="858300" cy="858300"/>
          </a:xfrm>
          <a:prstGeom prst="ellipse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19" name="Google Shape;219;p37"/>
          <p:cNvSpPr/>
          <p:nvPr/>
        </p:nvSpPr>
        <p:spPr>
          <a:xfrm>
            <a:off x="6875275" y="570850"/>
            <a:ext cx="1620600" cy="438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220" name="Google Shape;220;p37"/>
          <p:cNvSpPr txBox="1">
            <a:spLocks noGrp="1"/>
          </p:cNvSpPr>
          <p:nvPr>
            <p:ph type="subTitle" idx="1"/>
          </p:nvPr>
        </p:nvSpPr>
        <p:spPr>
          <a:xfrm>
            <a:off x="815274" y="3239727"/>
            <a:ext cx="4490915" cy="10694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AI </a:t>
            </a:r>
            <a:r>
              <a:rPr lang="ko-KR" alt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전문인력 양성과정</a:t>
            </a:r>
            <a:endParaRPr lang="en-US" altLang="ko-KR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			   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이용호</a:t>
            </a:r>
            <a:endParaRPr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221" name="Google Shape;221;p37"/>
          <p:cNvSpPr txBox="1">
            <a:spLocks noGrp="1"/>
          </p:cNvSpPr>
          <p:nvPr>
            <p:ph type="subTitle" idx="2"/>
          </p:nvPr>
        </p:nvSpPr>
        <p:spPr>
          <a:xfrm>
            <a:off x="7193500" y="570850"/>
            <a:ext cx="123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시각화 및 분석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222" name="Google Shape;222;p37"/>
          <p:cNvSpPr/>
          <p:nvPr/>
        </p:nvSpPr>
        <p:spPr>
          <a:xfrm rot="-5400000">
            <a:off x="7064650" y="708025"/>
            <a:ext cx="93000" cy="164700"/>
          </a:xfrm>
          <a:prstGeom prst="chevron">
            <a:avLst>
              <a:gd name="adj" fmla="val 69239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223" name="Google Shape;223;p37"/>
          <p:cNvSpPr txBox="1">
            <a:spLocks noGrp="1"/>
          </p:cNvSpPr>
          <p:nvPr>
            <p:ph type="subTitle" idx="3"/>
          </p:nvPr>
        </p:nvSpPr>
        <p:spPr>
          <a:xfrm>
            <a:off x="7126900" y="4608500"/>
            <a:ext cx="1302000" cy="3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Do Hyeon" pitchFamily="2" charset="-127"/>
                <a:ea typeface="Do Hyeon" pitchFamily="2" charset="-127"/>
              </a:rPr>
              <a:t>2023.08.23</a:t>
            </a:r>
            <a:endParaRPr dirty="0"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224" name="Google Shape;224;p37"/>
          <p:cNvGrpSpPr/>
          <p:nvPr/>
        </p:nvGrpSpPr>
        <p:grpSpPr>
          <a:xfrm>
            <a:off x="815275" y="2434925"/>
            <a:ext cx="510600" cy="510600"/>
            <a:chOff x="815275" y="2434925"/>
            <a:chExt cx="510600" cy="510600"/>
          </a:xfrm>
        </p:grpSpPr>
        <p:sp>
          <p:nvSpPr>
            <p:cNvPr id="225" name="Google Shape;225;p37"/>
            <p:cNvSpPr/>
            <p:nvPr/>
          </p:nvSpPr>
          <p:spPr>
            <a:xfrm>
              <a:off x="815275" y="2434925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Do Hyeon" pitchFamily="2" charset="-127"/>
                <a:ea typeface="Do Hyeon" pitchFamily="2" charset="-127"/>
              </a:endParaRPr>
            </a:p>
          </p:txBody>
        </p:sp>
        <p:sp>
          <p:nvSpPr>
            <p:cNvPr id="226" name="Google Shape;226;p37"/>
            <p:cNvSpPr/>
            <p:nvPr/>
          </p:nvSpPr>
          <p:spPr>
            <a:xfrm>
              <a:off x="900325" y="2605175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 Hyeon" pitchFamily="2" charset="-127"/>
                <a:ea typeface="Do Hyeon" pitchFamily="2" charset="-127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1322;p74">
            <a:extLst>
              <a:ext uri="{FF2B5EF4-FFF2-40B4-BE49-F238E27FC236}">
                <a16:creationId xmlns:a16="http://schemas.microsoft.com/office/drawing/2014/main" id="{66BDE01A-F2F8-4F56-AFEB-B99FD9C3B5D0}"/>
              </a:ext>
            </a:extLst>
          </p:cNvPr>
          <p:cNvSpPr/>
          <p:nvPr/>
        </p:nvSpPr>
        <p:spPr>
          <a:xfrm>
            <a:off x="538650" y="1264075"/>
            <a:ext cx="3228953" cy="3613416"/>
          </a:xfrm>
          <a:prstGeom prst="roundRect">
            <a:avLst>
              <a:gd name="adj" fmla="val 7962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1313;p73">
            <a:extLst>
              <a:ext uri="{FF2B5EF4-FFF2-40B4-BE49-F238E27FC236}">
                <a16:creationId xmlns:a16="http://schemas.microsoft.com/office/drawing/2014/main" id="{85E2E229-3C2C-40A0-8616-A511AD974D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5100" y="1374650"/>
            <a:ext cx="3084284" cy="3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>
              <a:lnSpc>
                <a:spcPct val="150000"/>
              </a:lnSpc>
              <a:buAutoNum type="arabicParenR"/>
            </a:pPr>
            <a:r>
              <a:rPr lang="en-US" altLang="ko-KR" sz="1600" dirty="0">
                <a:latin typeface="Do Hyeon" pitchFamily="2" charset="-127"/>
                <a:ea typeface="Do Hyeon" pitchFamily="2" charset="-127"/>
              </a:rPr>
              <a:t>-2 </a:t>
            </a:r>
            <a:r>
              <a:rPr lang="en-US" altLang="ko-KR" sz="1600" dirty="0" err="1">
                <a:solidFill>
                  <a:srgbClr val="9434A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bar_chart</a:t>
            </a:r>
            <a:r>
              <a:rPr lang="en-US" altLang="ko-KR" sz="1600" dirty="0">
                <a:solidFill>
                  <a:srgbClr val="9434A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 (</a:t>
            </a:r>
            <a:r>
              <a:rPr lang="ko-KR" altLang="en-US" sz="1600" dirty="0">
                <a:solidFill>
                  <a:srgbClr val="9434A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세로</a:t>
            </a:r>
            <a:r>
              <a:rPr lang="en-US" altLang="ko-KR" sz="1600" dirty="0">
                <a:solidFill>
                  <a:srgbClr val="9434A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)</a:t>
            </a:r>
            <a:endParaRPr lang="en-US" altLang="ko-KR" sz="1600" dirty="0">
              <a:solidFill>
                <a:srgbClr val="9434A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  <a:p>
            <a:pPr marL="0" lvl="0" indent="0" algn="l">
              <a:lnSpc>
                <a:spcPct val="150000"/>
              </a:lnSpc>
            </a:pPr>
            <a:r>
              <a:rPr lang="en-US" altLang="ko-KR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  </a:t>
            </a:r>
            <a:r>
              <a:rPr lang="ko-KR" altLang="en-US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 </a:t>
            </a:r>
          </a:p>
        </p:txBody>
      </p:sp>
      <p:sp>
        <p:nvSpPr>
          <p:cNvPr id="15" name="Google Shape;297;p42">
            <a:extLst>
              <a:ext uri="{FF2B5EF4-FFF2-40B4-BE49-F238E27FC236}">
                <a16:creationId xmlns:a16="http://schemas.microsoft.com/office/drawing/2014/main" id="{54A07D3B-66FC-4446-A959-8DA89BA50ADB}"/>
              </a:ext>
            </a:extLst>
          </p:cNvPr>
          <p:cNvSpPr/>
          <p:nvPr/>
        </p:nvSpPr>
        <p:spPr>
          <a:xfrm>
            <a:off x="547650" y="426400"/>
            <a:ext cx="8066700" cy="798900"/>
          </a:xfrm>
          <a:prstGeom prst="roundRect">
            <a:avLst>
              <a:gd name="adj" fmla="val 2265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16" name="Google Shape;299;p42">
            <a:extLst>
              <a:ext uri="{FF2B5EF4-FFF2-40B4-BE49-F238E27FC236}">
                <a16:creationId xmlns:a16="http://schemas.microsoft.com/office/drawing/2014/main" id="{D79B9FC6-D0B9-4494-8759-20508628EF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48800" y="465175"/>
            <a:ext cx="644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Do Hyeon" pitchFamily="2" charset="-127"/>
                <a:ea typeface="Do Hyeon" pitchFamily="2" charset="-127"/>
              </a:rPr>
              <a:t>코드 및 시각화 자료</a:t>
            </a:r>
            <a:endParaRPr dirty="0"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17" name="Google Shape;300;p42">
            <a:extLst>
              <a:ext uri="{FF2B5EF4-FFF2-40B4-BE49-F238E27FC236}">
                <a16:creationId xmlns:a16="http://schemas.microsoft.com/office/drawing/2014/main" id="{B5B8C798-BC7F-469C-879C-16C618D684E0}"/>
              </a:ext>
            </a:extLst>
          </p:cNvPr>
          <p:cNvGrpSpPr/>
          <p:nvPr/>
        </p:nvGrpSpPr>
        <p:grpSpPr>
          <a:xfrm>
            <a:off x="815275" y="570550"/>
            <a:ext cx="510600" cy="510600"/>
            <a:chOff x="815275" y="570550"/>
            <a:chExt cx="510600" cy="510600"/>
          </a:xfrm>
        </p:grpSpPr>
        <p:sp>
          <p:nvSpPr>
            <p:cNvPr id="18" name="Google Shape;301;p42">
              <a:extLst>
                <a:ext uri="{FF2B5EF4-FFF2-40B4-BE49-F238E27FC236}">
                  <a16:creationId xmlns:a16="http://schemas.microsoft.com/office/drawing/2014/main" id="{E3AFA41B-C1C5-4B4D-B32F-3EA8242EC9FA}"/>
                </a:ext>
              </a:extLst>
            </p:cNvPr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Do Hyeon" pitchFamily="2" charset="-127"/>
                <a:ea typeface="Do Hyeon" pitchFamily="2" charset="-127"/>
              </a:endParaRPr>
            </a:p>
          </p:txBody>
        </p:sp>
        <p:sp>
          <p:nvSpPr>
            <p:cNvPr id="19" name="Google Shape;302;p42">
              <a:extLst>
                <a:ext uri="{FF2B5EF4-FFF2-40B4-BE49-F238E27FC236}">
                  <a16:creationId xmlns:a16="http://schemas.microsoft.com/office/drawing/2014/main" id="{FF534A5D-038E-452E-8407-187FB6AD0D2C}"/>
                </a:ext>
              </a:extLst>
            </p:cNvPr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 Hyeon" pitchFamily="2" charset="-127"/>
                <a:ea typeface="Do Hyeon" pitchFamily="2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32C1ECE6-C64D-4F64-B83F-F5E44C470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126" y="2369190"/>
            <a:ext cx="3000000" cy="124761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E575C5F-EF9C-42B6-8191-C41B5E9F60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0609" y="2000680"/>
            <a:ext cx="3920934" cy="23073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491929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1322;p74">
            <a:extLst>
              <a:ext uri="{FF2B5EF4-FFF2-40B4-BE49-F238E27FC236}">
                <a16:creationId xmlns:a16="http://schemas.microsoft.com/office/drawing/2014/main" id="{66BDE01A-F2F8-4F56-AFEB-B99FD9C3B5D0}"/>
              </a:ext>
            </a:extLst>
          </p:cNvPr>
          <p:cNvSpPr/>
          <p:nvPr/>
        </p:nvSpPr>
        <p:spPr>
          <a:xfrm>
            <a:off x="538650" y="1264075"/>
            <a:ext cx="3228953" cy="3613416"/>
          </a:xfrm>
          <a:prstGeom prst="roundRect">
            <a:avLst>
              <a:gd name="adj" fmla="val 7962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1313;p73">
            <a:extLst>
              <a:ext uri="{FF2B5EF4-FFF2-40B4-BE49-F238E27FC236}">
                <a16:creationId xmlns:a16="http://schemas.microsoft.com/office/drawing/2014/main" id="{85E2E229-3C2C-40A0-8616-A511AD974D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5100" y="1374650"/>
            <a:ext cx="3084284" cy="3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>
              <a:lnSpc>
                <a:spcPct val="150000"/>
              </a:lnSpc>
              <a:buAutoNum type="arabicParenR"/>
            </a:pPr>
            <a:r>
              <a:rPr lang="en-US" altLang="ko-KR" sz="1600" dirty="0">
                <a:latin typeface="Do Hyeon" pitchFamily="2" charset="-127"/>
                <a:ea typeface="Do Hyeon" pitchFamily="2" charset="-127"/>
              </a:rPr>
              <a:t>-3 </a:t>
            </a:r>
            <a:r>
              <a:rPr lang="en-US" altLang="ko-KR" sz="1800" dirty="0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Word cloud</a:t>
            </a:r>
            <a:r>
              <a:rPr lang="en-US" altLang="ko-KR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  </a:t>
            </a:r>
            <a:r>
              <a:rPr lang="ko-KR" altLang="en-US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 </a:t>
            </a:r>
          </a:p>
        </p:txBody>
      </p:sp>
      <p:sp>
        <p:nvSpPr>
          <p:cNvPr id="15" name="Google Shape;297;p42">
            <a:extLst>
              <a:ext uri="{FF2B5EF4-FFF2-40B4-BE49-F238E27FC236}">
                <a16:creationId xmlns:a16="http://schemas.microsoft.com/office/drawing/2014/main" id="{54A07D3B-66FC-4446-A959-8DA89BA50ADB}"/>
              </a:ext>
            </a:extLst>
          </p:cNvPr>
          <p:cNvSpPr/>
          <p:nvPr/>
        </p:nvSpPr>
        <p:spPr>
          <a:xfrm>
            <a:off x="547650" y="426400"/>
            <a:ext cx="8066700" cy="798900"/>
          </a:xfrm>
          <a:prstGeom prst="roundRect">
            <a:avLst>
              <a:gd name="adj" fmla="val 2265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16" name="Google Shape;299;p42">
            <a:extLst>
              <a:ext uri="{FF2B5EF4-FFF2-40B4-BE49-F238E27FC236}">
                <a16:creationId xmlns:a16="http://schemas.microsoft.com/office/drawing/2014/main" id="{D79B9FC6-D0B9-4494-8759-20508628EF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48800" y="465175"/>
            <a:ext cx="644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Do Hyeon" pitchFamily="2" charset="-127"/>
                <a:ea typeface="Do Hyeon" pitchFamily="2" charset="-127"/>
              </a:rPr>
              <a:t>코드 및 시각화 자료</a:t>
            </a:r>
            <a:endParaRPr dirty="0"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17" name="Google Shape;300;p42">
            <a:extLst>
              <a:ext uri="{FF2B5EF4-FFF2-40B4-BE49-F238E27FC236}">
                <a16:creationId xmlns:a16="http://schemas.microsoft.com/office/drawing/2014/main" id="{B5B8C798-BC7F-469C-879C-16C618D684E0}"/>
              </a:ext>
            </a:extLst>
          </p:cNvPr>
          <p:cNvGrpSpPr/>
          <p:nvPr/>
        </p:nvGrpSpPr>
        <p:grpSpPr>
          <a:xfrm>
            <a:off x="815275" y="570550"/>
            <a:ext cx="510600" cy="510600"/>
            <a:chOff x="815275" y="570550"/>
            <a:chExt cx="510600" cy="510600"/>
          </a:xfrm>
        </p:grpSpPr>
        <p:sp>
          <p:nvSpPr>
            <p:cNvPr id="18" name="Google Shape;301;p42">
              <a:extLst>
                <a:ext uri="{FF2B5EF4-FFF2-40B4-BE49-F238E27FC236}">
                  <a16:creationId xmlns:a16="http://schemas.microsoft.com/office/drawing/2014/main" id="{E3AFA41B-C1C5-4B4D-B32F-3EA8242EC9FA}"/>
                </a:ext>
              </a:extLst>
            </p:cNvPr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Do Hyeon" pitchFamily="2" charset="-127"/>
                <a:ea typeface="Do Hyeon" pitchFamily="2" charset="-127"/>
              </a:endParaRPr>
            </a:p>
          </p:txBody>
        </p:sp>
        <p:sp>
          <p:nvSpPr>
            <p:cNvPr id="19" name="Google Shape;302;p42">
              <a:extLst>
                <a:ext uri="{FF2B5EF4-FFF2-40B4-BE49-F238E27FC236}">
                  <a16:creationId xmlns:a16="http://schemas.microsoft.com/office/drawing/2014/main" id="{FF534A5D-038E-452E-8407-187FB6AD0D2C}"/>
                </a:ext>
              </a:extLst>
            </p:cNvPr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 Hyeon" pitchFamily="2" charset="-127"/>
                <a:ea typeface="Do Hyeon" pitchFamily="2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465C5AA6-82AB-4EA8-AEF0-F8DBB2BB2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784" y="2220686"/>
            <a:ext cx="3030684" cy="165873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FE19635-C547-4338-AF9A-4C1C987BAB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1000" y="1726034"/>
            <a:ext cx="3574805" cy="280281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507270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1322;p74">
            <a:extLst>
              <a:ext uri="{FF2B5EF4-FFF2-40B4-BE49-F238E27FC236}">
                <a16:creationId xmlns:a16="http://schemas.microsoft.com/office/drawing/2014/main" id="{66BDE01A-F2F8-4F56-AFEB-B99FD9C3B5D0}"/>
              </a:ext>
            </a:extLst>
          </p:cNvPr>
          <p:cNvSpPr/>
          <p:nvPr/>
        </p:nvSpPr>
        <p:spPr>
          <a:xfrm>
            <a:off x="538650" y="1264075"/>
            <a:ext cx="3228953" cy="3613416"/>
          </a:xfrm>
          <a:prstGeom prst="roundRect">
            <a:avLst>
              <a:gd name="adj" fmla="val 7962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1313;p73">
            <a:extLst>
              <a:ext uri="{FF2B5EF4-FFF2-40B4-BE49-F238E27FC236}">
                <a16:creationId xmlns:a16="http://schemas.microsoft.com/office/drawing/2014/main" id="{85E2E229-3C2C-40A0-8616-A511AD974D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5100" y="1374650"/>
            <a:ext cx="3084284" cy="3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lnSpc>
                <a:spcPct val="150000"/>
              </a:lnSpc>
            </a:pPr>
            <a:r>
              <a:rPr lang="en-US" altLang="ko-KR" dirty="0">
                <a:latin typeface="Do Hyeon" pitchFamily="2" charset="-127"/>
                <a:ea typeface="Do Hyeon" pitchFamily="2" charset="-127"/>
              </a:rPr>
              <a:t>2) </a:t>
            </a:r>
            <a:r>
              <a:rPr lang="ko-KR" altLang="en-US" dirty="0">
                <a:latin typeface="Do Hyeon" pitchFamily="2" charset="-127"/>
                <a:ea typeface="Do Hyeon" pitchFamily="2" charset="-127"/>
              </a:rPr>
              <a:t>각 </a:t>
            </a:r>
            <a:r>
              <a:rPr lang="ko-KR" altLang="en-US" dirty="0">
                <a:solidFill>
                  <a:srgbClr val="5858E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언론사 별</a:t>
            </a:r>
            <a:r>
              <a:rPr lang="ko-KR" altLang="en-US" dirty="0">
                <a:solidFill>
                  <a:srgbClr val="5858E0"/>
                </a:solidFill>
                <a:latin typeface="Do Hyeon" pitchFamily="2" charset="-127"/>
                <a:ea typeface="Do Hyeon" pitchFamily="2" charset="-127"/>
              </a:rPr>
              <a:t> </a:t>
            </a:r>
            <a:r>
              <a:rPr lang="ko-KR" altLang="en-US" dirty="0">
                <a:latin typeface="Do Hyeon" pitchFamily="2" charset="-127"/>
                <a:ea typeface="Do Hyeon" pitchFamily="2" charset="-127"/>
              </a:rPr>
              <a:t>기사 개수</a:t>
            </a:r>
            <a:r>
              <a:rPr lang="en-US" altLang="ko-KR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  </a:t>
            </a:r>
            <a:r>
              <a:rPr lang="ko-KR" altLang="en-US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 </a:t>
            </a:r>
            <a:endParaRPr lang="en-US" altLang="ko-KR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  <a:p>
            <a:pPr marL="0" lvl="0" indent="0" algn="l">
              <a:lnSpc>
                <a:spcPct val="150000"/>
              </a:lnSpc>
            </a:pPr>
            <a:r>
              <a:rPr lang="en-US" altLang="ko-KR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-&gt; </a:t>
            </a:r>
            <a:r>
              <a:rPr lang="ko-KR" altLang="en-US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너무 많아 </a:t>
            </a:r>
            <a:r>
              <a:rPr lang="en-US" altLang="ko-KR" sz="1600" dirty="0">
                <a:solidFill>
                  <a:srgbClr val="F28C27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top10</a:t>
            </a:r>
            <a:r>
              <a:rPr lang="ko-KR" altLang="en-US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만 추출</a:t>
            </a:r>
            <a:r>
              <a:rPr lang="en-US" altLang="ko-KR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	</a:t>
            </a:r>
          </a:p>
          <a:p>
            <a:pPr marL="800100" lvl="1" indent="-342900" algn="l">
              <a:lnSpc>
                <a:spcPct val="150000"/>
              </a:lnSpc>
              <a:buFont typeface="+mj-ea"/>
              <a:buAutoNum type="circleNumDbPlain"/>
            </a:pPr>
            <a:r>
              <a:rPr lang="en-US" altLang="ko-KR" sz="2000" dirty="0" err="1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donught</a:t>
            </a:r>
            <a:r>
              <a:rPr lang="ko-KR" altLang="en-US" sz="2000" dirty="0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차트</a:t>
            </a:r>
            <a:r>
              <a:rPr lang="en-US" altLang="ko-KR" sz="2000" dirty="0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	</a:t>
            </a:r>
          </a:p>
          <a:p>
            <a:pPr marL="457200" lvl="1" indent="0" algn="l">
              <a:lnSpc>
                <a:spcPct val="150000"/>
              </a:lnSpc>
            </a:pPr>
            <a:r>
              <a:rPr lang="ko-KR" altLang="en-US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로 시각화 함</a:t>
            </a:r>
            <a:r>
              <a:rPr lang="en-US" altLang="ko-KR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.</a:t>
            </a:r>
          </a:p>
        </p:txBody>
      </p:sp>
      <p:sp>
        <p:nvSpPr>
          <p:cNvPr id="15" name="Google Shape;297;p42">
            <a:extLst>
              <a:ext uri="{FF2B5EF4-FFF2-40B4-BE49-F238E27FC236}">
                <a16:creationId xmlns:a16="http://schemas.microsoft.com/office/drawing/2014/main" id="{54A07D3B-66FC-4446-A959-8DA89BA50ADB}"/>
              </a:ext>
            </a:extLst>
          </p:cNvPr>
          <p:cNvSpPr/>
          <p:nvPr/>
        </p:nvSpPr>
        <p:spPr>
          <a:xfrm>
            <a:off x="547650" y="426400"/>
            <a:ext cx="8066700" cy="798900"/>
          </a:xfrm>
          <a:prstGeom prst="roundRect">
            <a:avLst>
              <a:gd name="adj" fmla="val 2265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16" name="Google Shape;299;p42">
            <a:extLst>
              <a:ext uri="{FF2B5EF4-FFF2-40B4-BE49-F238E27FC236}">
                <a16:creationId xmlns:a16="http://schemas.microsoft.com/office/drawing/2014/main" id="{D79B9FC6-D0B9-4494-8759-20508628EF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48800" y="465175"/>
            <a:ext cx="644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Do Hyeon" pitchFamily="2" charset="-127"/>
                <a:ea typeface="Do Hyeon" pitchFamily="2" charset="-127"/>
              </a:rPr>
              <a:t>코드 및 시각화 자료</a:t>
            </a:r>
            <a:endParaRPr dirty="0"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17" name="Google Shape;300;p42">
            <a:extLst>
              <a:ext uri="{FF2B5EF4-FFF2-40B4-BE49-F238E27FC236}">
                <a16:creationId xmlns:a16="http://schemas.microsoft.com/office/drawing/2014/main" id="{B5B8C798-BC7F-469C-879C-16C618D684E0}"/>
              </a:ext>
            </a:extLst>
          </p:cNvPr>
          <p:cNvGrpSpPr/>
          <p:nvPr/>
        </p:nvGrpSpPr>
        <p:grpSpPr>
          <a:xfrm>
            <a:off x="815275" y="570550"/>
            <a:ext cx="510600" cy="510600"/>
            <a:chOff x="815275" y="570550"/>
            <a:chExt cx="510600" cy="510600"/>
          </a:xfrm>
        </p:grpSpPr>
        <p:sp>
          <p:nvSpPr>
            <p:cNvPr id="18" name="Google Shape;301;p42">
              <a:extLst>
                <a:ext uri="{FF2B5EF4-FFF2-40B4-BE49-F238E27FC236}">
                  <a16:creationId xmlns:a16="http://schemas.microsoft.com/office/drawing/2014/main" id="{E3AFA41B-C1C5-4B4D-B32F-3EA8242EC9FA}"/>
                </a:ext>
              </a:extLst>
            </p:cNvPr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Do Hyeon" pitchFamily="2" charset="-127"/>
                <a:ea typeface="Do Hyeon" pitchFamily="2" charset="-127"/>
              </a:endParaRPr>
            </a:p>
          </p:txBody>
        </p:sp>
        <p:sp>
          <p:nvSpPr>
            <p:cNvPr id="19" name="Google Shape;302;p42">
              <a:extLst>
                <a:ext uri="{FF2B5EF4-FFF2-40B4-BE49-F238E27FC236}">
                  <a16:creationId xmlns:a16="http://schemas.microsoft.com/office/drawing/2014/main" id="{FF534A5D-038E-452E-8407-187FB6AD0D2C}"/>
                </a:ext>
              </a:extLst>
            </p:cNvPr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 Hyeon" pitchFamily="2" charset="-127"/>
                <a:ea typeface="Do Hyeon" pitchFamily="2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26A412E0-648B-4340-B96E-648ACFA21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3941" y="1545626"/>
            <a:ext cx="2561354" cy="3171474"/>
          </a:xfrm>
          <a:prstGeom prst="rect">
            <a:avLst/>
          </a:prstGeom>
          <a:ln>
            <a:noFill/>
          </a:ln>
          <a:effectLst>
            <a:glow rad="101600">
              <a:schemeClr val="accent4">
                <a:satMod val="175000"/>
                <a:alpha val="40000"/>
              </a:schemeClr>
            </a:glow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53BE344-14FA-4151-954C-9B2482040E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9266" y="2186310"/>
            <a:ext cx="1299634" cy="2492015"/>
          </a:xfrm>
          <a:prstGeom prst="rect">
            <a:avLst/>
          </a:prstGeom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004965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1322;p74">
            <a:extLst>
              <a:ext uri="{FF2B5EF4-FFF2-40B4-BE49-F238E27FC236}">
                <a16:creationId xmlns:a16="http://schemas.microsoft.com/office/drawing/2014/main" id="{66BDE01A-F2F8-4F56-AFEB-B99FD9C3B5D0}"/>
              </a:ext>
            </a:extLst>
          </p:cNvPr>
          <p:cNvSpPr/>
          <p:nvPr/>
        </p:nvSpPr>
        <p:spPr>
          <a:xfrm>
            <a:off x="538650" y="1264075"/>
            <a:ext cx="3228953" cy="3613416"/>
          </a:xfrm>
          <a:prstGeom prst="roundRect">
            <a:avLst>
              <a:gd name="adj" fmla="val 7962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1313;p73">
            <a:extLst>
              <a:ext uri="{FF2B5EF4-FFF2-40B4-BE49-F238E27FC236}">
                <a16:creationId xmlns:a16="http://schemas.microsoft.com/office/drawing/2014/main" id="{85E2E229-3C2C-40A0-8616-A511AD974D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5100" y="1374650"/>
            <a:ext cx="3084284" cy="3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lnSpc>
                <a:spcPct val="150000"/>
              </a:lnSpc>
            </a:pPr>
            <a:r>
              <a:rPr lang="en-US" altLang="ko-KR" dirty="0">
                <a:latin typeface="Do Hyeon" pitchFamily="2" charset="-127"/>
                <a:ea typeface="Do Hyeon" pitchFamily="2" charset="-127"/>
              </a:rPr>
              <a:t>2) </a:t>
            </a:r>
            <a:r>
              <a:rPr lang="en-US" altLang="ko-KR" sz="2000" dirty="0" err="1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donught</a:t>
            </a:r>
            <a:r>
              <a:rPr lang="ko-KR" altLang="en-US" sz="2000" dirty="0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차트</a:t>
            </a:r>
            <a:r>
              <a:rPr lang="en-US" altLang="ko-KR" sz="2000" dirty="0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	</a:t>
            </a:r>
          </a:p>
        </p:txBody>
      </p:sp>
      <p:sp>
        <p:nvSpPr>
          <p:cNvPr id="15" name="Google Shape;297;p42">
            <a:extLst>
              <a:ext uri="{FF2B5EF4-FFF2-40B4-BE49-F238E27FC236}">
                <a16:creationId xmlns:a16="http://schemas.microsoft.com/office/drawing/2014/main" id="{54A07D3B-66FC-4446-A959-8DA89BA50ADB}"/>
              </a:ext>
            </a:extLst>
          </p:cNvPr>
          <p:cNvSpPr/>
          <p:nvPr/>
        </p:nvSpPr>
        <p:spPr>
          <a:xfrm>
            <a:off x="547650" y="426400"/>
            <a:ext cx="8066700" cy="798900"/>
          </a:xfrm>
          <a:prstGeom prst="roundRect">
            <a:avLst>
              <a:gd name="adj" fmla="val 2265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16" name="Google Shape;299;p42">
            <a:extLst>
              <a:ext uri="{FF2B5EF4-FFF2-40B4-BE49-F238E27FC236}">
                <a16:creationId xmlns:a16="http://schemas.microsoft.com/office/drawing/2014/main" id="{D79B9FC6-D0B9-4494-8759-20508628EF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48800" y="465175"/>
            <a:ext cx="644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Do Hyeon" pitchFamily="2" charset="-127"/>
                <a:ea typeface="Do Hyeon" pitchFamily="2" charset="-127"/>
              </a:rPr>
              <a:t>코드 및 시각화 자료</a:t>
            </a:r>
            <a:endParaRPr dirty="0"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17" name="Google Shape;300;p42">
            <a:extLst>
              <a:ext uri="{FF2B5EF4-FFF2-40B4-BE49-F238E27FC236}">
                <a16:creationId xmlns:a16="http://schemas.microsoft.com/office/drawing/2014/main" id="{B5B8C798-BC7F-469C-879C-16C618D684E0}"/>
              </a:ext>
            </a:extLst>
          </p:cNvPr>
          <p:cNvGrpSpPr/>
          <p:nvPr/>
        </p:nvGrpSpPr>
        <p:grpSpPr>
          <a:xfrm>
            <a:off x="815275" y="570550"/>
            <a:ext cx="510600" cy="510600"/>
            <a:chOff x="815275" y="570550"/>
            <a:chExt cx="510600" cy="510600"/>
          </a:xfrm>
        </p:grpSpPr>
        <p:sp>
          <p:nvSpPr>
            <p:cNvPr id="18" name="Google Shape;301;p42">
              <a:extLst>
                <a:ext uri="{FF2B5EF4-FFF2-40B4-BE49-F238E27FC236}">
                  <a16:creationId xmlns:a16="http://schemas.microsoft.com/office/drawing/2014/main" id="{E3AFA41B-C1C5-4B4D-B32F-3EA8242EC9FA}"/>
                </a:ext>
              </a:extLst>
            </p:cNvPr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Do Hyeon" pitchFamily="2" charset="-127"/>
                <a:ea typeface="Do Hyeon" pitchFamily="2" charset="-127"/>
              </a:endParaRPr>
            </a:p>
          </p:txBody>
        </p:sp>
        <p:sp>
          <p:nvSpPr>
            <p:cNvPr id="19" name="Google Shape;302;p42">
              <a:extLst>
                <a:ext uri="{FF2B5EF4-FFF2-40B4-BE49-F238E27FC236}">
                  <a16:creationId xmlns:a16="http://schemas.microsoft.com/office/drawing/2014/main" id="{FF534A5D-038E-452E-8407-187FB6AD0D2C}"/>
                </a:ext>
              </a:extLst>
            </p:cNvPr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 Hyeon" pitchFamily="2" charset="-127"/>
                <a:ea typeface="Do Hyeon" pitchFamily="2" charset="-127"/>
              </a:endParaRPr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038F1212-00F5-486F-B3F9-2EE54CA8B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691" y="2096932"/>
            <a:ext cx="3152537" cy="1782493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C172376-9364-4A6B-A355-9C74372472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2760" y="1576894"/>
            <a:ext cx="2988001" cy="273470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21354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1322;p74">
            <a:extLst>
              <a:ext uri="{FF2B5EF4-FFF2-40B4-BE49-F238E27FC236}">
                <a16:creationId xmlns:a16="http://schemas.microsoft.com/office/drawing/2014/main" id="{66BDE01A-F2F8-4F56-AFEB-B99FD9C3B5D0}"/>
              </a:ext>
            </a:extLst>
          </p:cNvPr>
          <p:cNvSpPr/>
          <p:nvPr/>
        </p:nvSpPr>
        <p:spPr>
          <a:xfrm>
            <a:off x="538650" y="1264075"/>
            <a:ext cx="3228953" cy="3613416"/>
          </a:xfrm>
          <a:prstGeom prst="roundRect">
            <a:avLst>
              <a:gd name="adj" fmla="val 7962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1313;p73">
            <a:extLst>
              <a:ext uri="{FF2B5EF4-FFF2-40B4-BE49-F238E27FC236}">
                <a16:creationId xmlns:a16="http://schemas.microsoft.com/office/drawing/2014/main" id="{85E2E229-3C2C-40A0-8616-A511AD974D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5100" y="1374650"/>
            <a:ext cx="3084284" cy="3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US" altLang="ko-KR" dirty="0">
                <a:latin typeface="Do Hyeon" pitchFamily="2" charset="-127"/>
                <a:ea typeface="Do Hyeon" pitchFamily="2" charset="-127"/>
              </a:rPr>
              <a:t>3) </a:t>
            </a:r>
            <a:r>
              <a:rPr lang="ko-KR" altLang="en-US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시간대 별 </a:t>
            </a:r>
            <a:r>
              <a:rPr lang="ko-KR" altLang="en-US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작성된 총 기사 개수 </a:t>
            </a:r>
            <a:r>
              <a:rPr lang="en-US" altLang="ko-KR" dirty="0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(</a:t>
            </a:r>
            <a:r>
              <a:rPr lang="ko-KR" altLang="en-US" dirty="0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주중</a:t>
            </a:r>
            <a:r>
              <a:rPr lang="en-US" altLang="ko-KR" dirty="0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)</a:t>
            </a:r>
          </a:p>
          <a:p>
            <a:pPr marL="0" lvl="0" indent="0" algn="l">
              <a:lnSpc>
                <a:spcPct val="150000"/>
              </a:lnSpc>
            </a:pPr>
            <a:endParaRPr lang="en-US" altLang="ko-KR" sz="1600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15" name="Google Shape;297;p42">
            <a:extLst>
              <a:ext uri="{FF2B5EF4-FFF2-40B4-BE49-F238E27FC236}">
                <a16:creationId xmlns:a16="http://schemas.microsoft.com/office/drawing/2014/main" id="{54A07D3B-66FC-4446-A959-8DA89BA50ADB}"/>
              </a:ext>
            </a:extLst>
          </p:cNvPr>
          <p:cNvSpPr/>
          <p:nvPr/>
        </p:nvSpPr>
        <p:spPr>
          <a:xfrm>
            <a:off x="547650" y="426400"/>
            <a:ext cx="8066700" cy="798900"/>
          </a:xfrm>
          <a:prstGeom prst="roundRect">
            <a:avLst>
              <a:gd name="adj" fmla="val 2265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16" name="Google Shape;299;p42">
            <a:extLst>
              <a:ext uri="{FF2B5EF4-FFF2-40B4-BE49-F238E27FC236}">
                <a16:creationId xmlns:a16="http://schemas.microsoft.com/office/drawing/2014/main" id="{D79B9FC6-D0B9-4494-8759-20508628EF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48800" y="465175"/>
            <a:ext cx="644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Do Hyeon" pitchFamily="2" charset="-127"/>
                <a:ea typeface="Do Hyeon" pitchFamily="2" charset="-127"/>
              </a:rPr>
              <a:t>코드 및 시각화 자료</a:t>
            </a:r>
            <a:endParaRPr dirty="0"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17" name="Google Shape;300;p42">
            <a:extLst>
              <a:ext uri="{FF2B5EF4-FFF2-40B4-BE49-F238E27FC236}">
                <a16:creationId xmlns:a16="http://schemas.microsoft.com/office/drawing/2014/main" id="{B5B8C798-BC7F-469C-879C-16C618D684E0}"/>
              </a:ext>
            </a:extLst>
          </p:cNvPr>
          <p:cNvGrpSpPr/>
          <p:nvPr/>
        </p:nvGrpSpPr>
        <p:grpSpPr>
          <a:xfrm>
            <a:off x="815275" y="570550"/>
            <a:ext cx="510600" cy="510600"/>
            <a:chOff x="815275" y="570550"/>
            <a:chExt cx="510600" cy="510600"/>
          </a:xfrm>
        </p:grpSpPr>
        <p:sp>
          <p:nvSpPr>
            <p:cNvPr id="18" name="Google Shape;301;p42">
              <a:extLst>
                <a:ext uri="{FF2B5EF4-FFF2-40B4-BE49-F238E27FC236}">
                  <a16:creationId xmlns:a16="http://schemas.microsoft.com/office/drawing/2014/main" id="{E3AFA41B-C1C5-4B4D-B32F-3EA8242EC9FA}"/>
                </a:ext>
              </a:extLst>
            </p:cNvPr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Do Hyeon" pitchFamily="2" charset="-127"/>
                <a:ea typeface="Do Hyeon" pitchFamily="2" charset="-127"/>
              </a:endParaRPr>
            </a:p>
          </p:txBody>
        </p:sp>
        <p:sp>
          <p:nvSpPr>
            <p:cNvPr id="19" name="Google Shape;302;p42">
              <a:extLst>
                <a:ext uri="{FF2B5EF4-FFF2-40B4-BE49-F238E27FC236}">
                  <a16:creationId xmlns:a16="http://schemas.microsoft.com/office/drawing/2014/main" id="{FF534A5D-038E-452E-8407-187FB6AD0D2C}"/>
                </a:ext>
              </a:extLst>
            </p:cNvPr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 Hyeon" pitchFamily="2" charset="-127"/>
                <a:ea typeface="Do Hyeon" pitchFamily="2" charset="-127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99FCAC85-B075-4A5A-92C0-A7AA46AF7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5011" y="1829228"/>
            <a:ext cx="3985490" cy="23923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22844C2-8012-43D9-A9C1-3F45F5B6E8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058" y="2119415"/>
            <a:ext cx="2285504" cy="2709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5996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1322;p74">
            <a:extLst>
              <a:ext uri="{FF2B5EF4-FFF2-40B4-BE49-F238E27FC236}">
                <a16:creationId xmlns:a16="http://schemas.microsoft.com/office/drawing/2014/main" id="{66BDE01A-F2F8-4F56-AFEB-B99FD9C3B5D0}"/>
              </a:ext>
            </a:extLst>
          </p:cNvPr>
          <p:cNvSpPr/>
          <p:nvPr/>
        </p:nvSpPr>
        <p:spPr>
          <a:xfrm>
            <a:off x="538650" y="1264075"/>
            <a:ext cx="3228953" cy="3613416"/>
          </a:xfrm>
          <a:prstGeom prst="roundRect">
            <a:avLst>
              <a:gd name="adj" fmla="val 7962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1313;p73">
            <a:extLst>
              <a:ext uri="{FF2B5EF4-FFF2-40B4-BE49-F238E27FC236}">
                <a16:creationId xmlns:a16="http://schemas.microsoft.com/office/drawing/2014/main" id="{85E2E229-3C2C-40A0-8616-A511AD974D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5100" y="1374650"/>
            <a:ext cx="3084284" cy="3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US" altLang="ko-KR" dirty="0">
                <a:latin typeface="Do Hyeon" pitchFamily="2" charset="-127"/>
                <a:ea typeface="Do Hyeon" pitchFamily="2" charset="-127"/>
              </a:rPr>
              <a:t>3) </a:t>
            </a:r>
            <a:r>
              <a:rPr lang="ko-KR" altLang="en-US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시간대 별 작성된 총 기사 개수 </a:t>
            </a:r>
            <a:r>
              <a:rPr lang="en-US" altLang="ko-KR" dirty="0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(</a:t>
            </a:r>
            <a:r>
              <a:rPr lang="ko-KR" altLang="en-US" dirty="0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주말</a:t>
            </a:r>
            <a:r>
              <a:rPr lang="en-US" altLang="ko-KR" dirty="0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)</a:t>
            </a:r>
          </a:p>
          <a:p>
            <a:pPr marL="0" lvl="0" indent="0" algn="l">
              <a:lnSpc>
                <a:spcPct val="150000"/>
              </a:lnSpc>
            </a:pPr>
            <a:endParaRPr lang="en-US" altLang="ko-KR" sz="1600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15" name="Google Shape;297;p42">
            <a:extLst>
              <a:ext uri="{FF2B5EF4-FFF2-40B4-BE49-F238E27FC236}">
                <a16:creationId xmlns:a16="http://schemas.microsoft.com/office/drawing/2014/main" id="{54A07D3B-66FC-4446-A959-8DA89BA50ADB}"/>
              </a:ext>
            </a:extLst>
          </p:cNvPr>
          <p:cNvSpPr/>
          <p:nvPr/>
        </p:nvSpPr>
        <p:spPr>
          <a:xfrm>
            <a:off x="547650" y="426400"/>
            <a:ext cx="8066700" cy="798900"/>
          </a:xfrm>
          <a:prstGeom prst="roundRect">
            <a:avLst>
              <a:gd name="adj" fmla="val 2265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16" name="Google Shape;299;p42">
            <a:extLst>
              <a:ext uri="{FF2B5EF4-FFF2-40B4-BE49-F238E27FC236}">
                <a16:creationId xmlns:a16="http://schemas.microsoft.com/office/drawing/2014/main" id="{D79B9FC6-D0B9-4494-8759-20508628EF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48800" y="465175"/>
            <a:ext cx="644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Do Hyeon" pitchFamily="2" charset="-127"/>
                <a:ea typeface="Do Hyeon" pitchFamily="2" charset="-127"/>
              </a:rPr>
              <a:t>코드 및 시각화 자료</a:t>
            </a:r>
            <a:endParaRPr dirty="0"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17" name="Google Shape;300;p42">
            <a:extLst>
              <a:ext uri="{FF2B5EF4-FFF2-40B4-BE49-F238E27FC236}">
                <a16:creationId xmlns:a16="http://schemas.microsoft.com/office/drawing/2014/main" id="{B5B8C798-BC7F-469C-879C-16C618D684E0}"/>
              </a:ext>
            </a:extLst>
          </p:cNvPr>
          <p:cNvGrpSpPr/>
          <p:nvPr/>
        </p:nvGrpSpPr>
        <p:grpSpPr>
          <a:xfrm>
            <a:off x="815275" y="570550"/>
            <a:ext cx="510600" cy="510600"/>
            <a:chOff x="815275" y="570550"/>
            <a:chExt cx="510600" cy="510600"/>
          </a:xfrm>
        </p:grpSpPr>
        <p:sp>
          <p:nvSpPr>
            <p:cNvPr id="18" name="Google Shape;301;p42">
              <a:extLst>
                <a:ext uri="{FF2B5EF4-FFF2-40B4-BE49-F238E27FC236}">
                  <a16:creationId xmlns:a16="http://schemas.microsoft.com/office/drawing/2014/main" id="{E3AFA41B-C1C5-4B4D-B32F-3EA8242EC9FA}"/>
                </a:ext>
              </a:extLst>
            </p:cNvPr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Do Hyeon" pitchFamily="2" charset="-127"/>
                <a:ea typeface="Do Hyeon" pitchFamily="2" charset="-127"/>
              </a:endParaRPr>
            </a:p>
          </p:txBody>
        </p:sp>
        <p:sp>
          <p:nvSpPr>
            <p:cNvPr id="19" name="Google Shape;302;p42">
              <a:extLst>
                <a:ext uri="{FF2B5EF4-FFF2-40B4-BE49-F238E27FC236}">
                  <a16:creationId xmlns:a16="http://schemas.microsoft.com/office/drawing/2014/main" id="{FF534A5D-038E-452E-8407-187FB6AD0D2C}"/>
                </a:ext>
              </a:extLst>
            </p:cNvPr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 Hyeon" pitchFamily="2" charset="-127"/>
                <a:ea typeface="Do Hyeon" pitchFamily="2" charset="-127"/>
              </a:endParaRPr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5BEFD6B4-3265-4BFF-BA2E-EDBE808B3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560" y="2153572"/>
            <a:ext cx="2983131" cy="249655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D66E8DF-4790-4348-980A-372C6C6C35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9179" y="2009241"/>
            <a:ext cx="3685821" cy="22468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010272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1322;p74">
            <a:extLst>
              <a:ext uri="{FF2B5EF4-FFF2-40B4-BE49-F238E27FC236}">
                <a16:creationId xmlns:a16="http://schemas.microsoft.com/office/drawing/2014/main" id="{66BDE01A-F2F8-4F56-AFEB-B99FD9C3B5D0}"/>
              </a:ext>
            </a:extLst>
          </p:cNvPr>
          <p:cNvSpPr/>
          <p:nvPr/>
        </p:nvSpPr>
        <p:spPr>
          <a:xfrm>
            <a:off x="538650" y="1264075"/>
            <a:ext cx="3228953" cy="3613416"/>
          </a:xfrm>
          <a:prstGeom prst="roundRect">
            <a:avLst>
              <a:gd name="adj" fmla="val 7962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1313;p73">
            <a:extLst>
              <a:ext uri="{FF2B5EF4-FFF2-40B4-BE49-F238E27FC236}">
                <a16:creationId xmlns:a16="http://schemas.microsoft.com/office/drawing/2014/main" id="{85E2E229-3C2C-40A0-8616-A511AD974D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5100" y="1374650"/>
            <a:ext cx="3084284" cy="3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US" altLang="ko-KR" dirty="0">
                <a:latin typeface="Do Hyeon" pitchFamily="2" charset="-127"/>
                <a:ea typeface="Do Hyeon" pitchFamily="2" charset="-127"/>
              </a:rPr>
              <a:t>4) </a:t>
            </a:r>
            <a:r>
              <a:rPr lang="ko-KR" altLang="en-US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카테고리 별 기사 개수 </a:t>
            </a:r>
          </a:p>
          <a:p>
            <a:pPr marL="0" lvl="0" indent="0" algn="l">
              <a:lnSpc>
                <a:spcPct val="150000"/>
              </a:lnSpc>
            </a:pPr>
            <a:endParaRPr lang="en-US" altLang="ko-KR" sz="1600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15" name="Google Shape;297;p42">
            <a:extLst>
              <a:ext uri="{FF2B5EF4-FFF2-40B4-BE49-F238E27FC236}">
                <a16:creationId xmlns:a16="http://schemas.microsoft.com/office/drawing/2014/main" id="{54A07D3B-66FC-4446-A959-8DA89BA50ADB}"/>
              </a:ext>
            </a:extLst>
          </p:cNvPr>
          <p:cNvSpPr/>
          <p:nvPr/>
        </p:nvSpPr>
        <p:spPr>
          <a:xfrm>
            <a:off x="547650" y="426400"/>
            <a:ext cx="8066700" cy="798900"/>
          </a:xfrm>
          <a:prstGeom prst="roundRect">
            <a:avLst>
              <a:gd name="adj" fmla="val 2265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16" name="Google Shape;299;p42">
            <a:extLst>
              <a:ext uri="{FF2B5EF4-FFF2-40B4-BE49-F238E27FC236}">
                <a16:creationId xmlns:a16="http://schemas.microsoft.com/office/drawing/2014/main" id="{D79B9FC6-D0B9-4494-8759-20508628EF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48800" y="465175"/>
            <a:ext cx="644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Do Hyeon" pitchFamily="2" charset="-127"/>
                <a:ea typeface="Do Hyeon" pitchFamily="2" charset="-127"/>
              </a:rPr>
              <a:t>코드 및 시각화 자료</a:t>
            </a:r>
            <a:endParaRPr dirty="0"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17" name="Google Shape;300;p42">
            <a:extLst>
              <a:ext uri="{FF2B5EF4-FFF2-40B4-BE49-F238E27FC236}">
                <a16:creationId xmlns:a16="http://schemas.microsoft.com/office/drawing/2014/main" id="{B5B8C798-BC7F-469C-879C-16C618D684E0}"/>
              </a:ext>
            </a:extLst>
          </p:cNvPr>
          <p:cNvGrpSpPr/>
          <p:nvPr/>
        </p:nvGrpSpPr>
        <p:grpSpPr>
          <a:xfrm>
            <a:off x="815275" y="570550"/>
            <a:ext cx="510600" cy="510600"/>
            <a:chOff x="815275" y="570550"/>
            <a:chExt cx="510600" cy="510600"/>
          </a:xfrm>
        </p:grpSpPr>
        <p:sp>
          <p:nvSpPr>
            <p:cNvPr id="18" name="Google Shape;301;p42">
              <a:extLst>
                <a:ext uri="{FF2B5EF4-FFF2-40B4-BE49-F238E27FC236}">
                  <a16:creationId xmlns:a16="http://schemas.microsoft.com/office/drawing/2014/main" id="{E3AFA41B-C1C5-4B4D-B32F-3EA8242EC9FA}"/>
                </a:ext>
              </a:extLst>
            </p:cNvPr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Do Hyeon" pitchFamily="2" charset="-127"/>
                <a:ea typeface="Do Hyeon" pitchFamily="2" charset="-127"/>
              </a:endParaRPr>
            </a:p>
          </p:txBody>
        </p:sp>
        <p:sp>
          <p:nvSpPr>
            <p:cNvPr id="19" name="Google Shape;302;p42">
              <a:extLst>
                <a:ext uri="{FF2B5EF4-FFF2-40B4-BE49-F238E27FC236}">
                  <a16:creationId xmlns:a16="http://schemas.microsoft.com/office/drawing/2014/main" id="{FF534A5D-038E-452E-8407-187FB6AD0D2C}"/>
                </a:ext>
              </a:extLst>
            </p:cNvPr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 Hyeon" pitchFamily="2" charset="-127"/>
                <a:ea typeface="Do Hyeon" pitchFamily="2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D6598683-4CB5-493A-8D2E-4D26C9E60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072" y="1941816"/>
            <a:ext cx="2946107" cy="2582058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377E2E2-2D3A-4EA8-9222-5E056A09DE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2068" y="2915351"/>
            <a:ext cx="2705035" cy="20422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CD032FC-886F-4E4C-9AF4-7ACFB7FAD5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0195" y="1498945"/>
            <a:ext cx="2118668" cy="20422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366495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1322;p74">
            <a:extLst>
              <a:ext uri="{FF2B5EF4-FFF2-40B4-BE49-F238E27FC236}">
                <a16:creationId xmlns:a16="http://schemas.microsoft.com/office/drawing/2014/main" id="{66BDE01A-F2F8-4F56-AFEB-B99FD9C3B5D0}"/>
              </a:ext>
            </a:extLst>
          </p:cNvPr>
          <p:cNvSpPr/>
          <p:nvPr/>
        </p:nvSpPr>
        <p:spPr>
          <a:xfrm>
            <a:off x="538650" y="1264075"/>
            <a:ext cx="3228953" cy="3613416"/>
          </a:xfrm>
          <a:prstGeom prst="roundRect">
            <a:avLst>
              <a:gd name="adj" fmla="val 7962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1313;p73">
            <a:extLst>
              <a:ext uri="{FF2B5EF4-FFF2-40B4-BE49-F238E27FC236}">
                <a16:creationId xmlns:a16="http://schemas.microsoft.com/office/drawing/2014/main" id="{85E2E229-3C2C-40A0-8616-A511AD974D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5100" y="1374650"/>
            <a:ext cx="3084284" cy="3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US" altLang="ko-KR" dirty="0">
                <a:latin typeface="Do Hyeon" pitchFamily="2" charset="-127"/>
                <a:ea typeface="Do Hyeon" pitchFamily="2" charset="-127"/>
              </a:rPr>
              <a:t>4-1) </a:t>
            </a:r>
            <a:r>
              <a:rPr lang="ko-KR" altLang="en-US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카테고리 소분류별 기사 개수 </a:t>
            </a:r>
            <a:r>
              <a:rPr lang="en-US" altLang="ko-KR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- </a:t>
            </a:r>
            <a:r>
              <a:rPr lang="ko-KR" altLang="en-US" dirty="0" err="1">
                <a:solidFill>
                  <a:srgbClr val="F28C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히트맵</a:t>
            </a:r>
            <a:r>
              <a:rPr lang="ko-KR" altLang="en-US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 </a:t>
            </a:r>
          </a:p>
          <a:p>
            <a:pPr marL="0" lvl="0" indent="0" algn="l">
              <a:lnSpc>
                <a:spcPct val="150000"/>
              </a:lnSpc>
            </a:pPr>
            <a:endParaRPr lang="en-US" altLang="ko-KR" sz="1600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15" name="Google Shape;297;p42">
            <a:extLst>
              <a:ext uri="{FF2B5EF4-FFF2-40B4-BE49-F238E27FC236}">
                <a16:creationId xmlns:a16="http://schemas.microsoft.com/office/drawing/2014/main" id="{54A07D3B-66FC-4446-A959-8DA89BA50ADB}"/>
              </a:ext>
            </a:extLst>
          </p:cNvPr>
          <p:cNvSpPr/>
          <p:nvPr/>
        </p:nvSpPr>
        <p:spPr>
          <a:xfrm>
            <a:off x="547650" y="426400"/>
            <a:ext cx="8066700" cy="798900"/>
          </a:xfrm>
          <a:prstGeom prst="roundRect">
            <a:avLst>
              <a:gd name="adj" fmla="val 2265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16" name="Google Shape;299;p42">
            <a:extLst>
              <a:ext uri="{FF2B5EF4-FFF2-40B4-BE49-F238E27FC236}">
                <a16:creationId xmlns:a16="http://schemas.microsoft.com/office/drawing/2014/main" id="{D79B9FC6-D0B9-4494-8759-20508628EF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48800" y="465175"/>
            <a:ext cx="644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Do Hyeon" pitchFamily="2" charset="-127"/>
                <a:ea typeface="Do Hyeon" pitchFamily="2" charset="-127"/>
              </a:rPr>
              <a:t>코드 및 시각화 자료</a:t>
            </a:r>
            <a:endParaRPr dirty="0"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17" name="Google Shape;300;p42">
            <a:extLst>
              <a:ext uri="{FF2B5EF4-FFF2-40B4-BE49-F238E27FC236}">
                <a16:creationId xmlns:a16="http://schemas.microsoft.com/office/drawing/2014/main" id="{B5B8C798-BC7F-469C-879C-16C618D684E0}"/>
              </a:ext>
            </a:extLst>
          </p:cNvPr>
          <p:cNvGrpSpPr/>
          <p:nvPr/>
        </p:nvGrpSpPr>
        <p:grpSpPr>
          <a:xfrm>
            <a:off x="815275" y="570550"/>
            <a:ext cx="510600" cy="510600"/>
            <a:chOff x="815275" y="570550"/>
            <a:chExt cx="510600" cy="510600"/>
          </a:xfrm>
        </p:grpSpPr>
        <p:sp>
          <p:nvSpPr>
            <p:cNvPr id="18" name="Google Shape;301;p42">
              <a:extLst>
                <a:ext uri="{FF2B5EF4-FFF2-40B4-BE49-F238E27FC236}">
                  <a16:creationId xmlns:a16="http://schemas.microsoft.com/office/drawing/2014/main" id="{E3AFA41B-C1C5-4B4D-B32F-3EA8242EC9FA}"/>
                </a:ext>
              </a:extLst>
            </p:cNvPr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Do Hyeon" pitchFamily="2" charset="-127"/>
                <a:ea typeface="Do Hyeon" pitchFamily="2" charset="-127"/>
              </a:endParaRPr>
            </a:p>
          </p:txBody>
        </p:sp>
        <p:sp>
          <p:nvSpPr>
            <p:cNvPr id="19" name="Google Shape;302;p42">
              <a:extLst>
                <a:ext uri="{FF2B5EF4-FFF2-40B4-BE49-F238E27FC236}">
                  <a16:creationId xmlns:a16="http://schemas.microsoft.com/office/drawing/2014/main" id="{FF534A5D-038E-452E-8407-187FB6AD0D2C}"/>
                </a:ext>
              </a:extLst>
            </p:cNvPr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 Hyeon" pitchFamily="2" charset="-127"/>
                <a:ea typeface="Do Hyeon" pitchFamily="2" charset="-127"/>
              </a:endParaRPr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48C66D68-05C0-4C3E-8DF9-8AC7F65746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457" y="2251725"/>
            <a:ext cx="3015618" cy="23984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00119569-BB80-41B5-9AD4-5F28F5E0F5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8387" y="1634393"/>
            <a:ext cx="2232461" cy="13147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id="{48122904-49CE-49D2-A006-A98557536A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8387" y="3227625"/>
            <a:ext cx="2232462" cy="13147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id="{91399B52-60EA-440C-A6C2-5C7F839453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9880" y="3239390"/>
            <a:ext cx="2232461" cy="130300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6" name="그림 65">
            <a:extLst>
              <a:ext uri="{FF2B5EF4-FFF2-40B4-BE49-F238E27FC236}">
                <a16:creationId xmlns:a16="http://schemas.microsoft.com/office/drawing/2014/main" id="{65255B33-D0A6-41AF-AF8E-D1A1C774B2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78968" y="1600222"/>
            <a:ext cx="2232464" cy="13030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57150">
            <a:solidFill>
              <a:srgbClr val="FDA42C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FD523634-537C-455C-AE17-B751B90EF083}"/>
              </a:ext>
            </a:extLst>
          </p:cNvPr>
          <p:cNvSpPr txBox="1"/>
          <p:nvPr/>
        </p:nvSpPr>
        <p:spPr>
          <a:xfrm>
            <a:off x="7444537" y="1286895"/>
            <a:ext cx="7631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accent6"/>
                </a:solidFill>
                <a:latin typeface="Do Hyeon" pitchFamily="2" charset="-127"/>
                <a:ea typeface="Do Hyeon" pitchFamily="2" charset="-127"/>
              </a:rPr>
              <a:t>스포츠</a:t>
            </a:r>
          </a:p>
        </p:txBody>
      </p:sp>
    </p:spTree>
    <p:extLst>
      <p:ext uri="{BB962C8B-B14F-4D97-AF65-F5344CB8AC3E}">
        <p14:creationId xmlns:p14="http://schemas.microsoft.com/office/powerpoint/2010/main" val="11390177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1322;p74">
            <a:extLst>
              <a:ext uri="{FF2B5EF4-FFF2-40B4-BE49-F238E27FC236}">
                <a16:creationId xmlns:a16="http://schemas.microsoft.com/office/drawing/2014/main" id="{66BDE01A-F2F8-4F56-AFEB-B99FD9C3B5D0}"/>
              </a:ext>
            </a:extLst>
          </p:cNvPr>
          <p:cNvSpPr/>
          <p:nvPr/>
        </p:nvSpPr>
        <p:spPr>
          <a:xfrm>
            <a:off x="538650" y="1264075"/>
            <a:ext cx="3228953" cy="3613416"/>
          </a:xfrm>
          <a:prstGeom prst="roundRect">
            <a:avLst>
              <a:gd name="adj" fmla="val 7962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1313;p73">
            <a:extLst>
              <a:ext uri="{FF2B5EF4-FFF2-40B4-BE49-F238E27FC236}">
                <a16:creationId xmlns:a16="http://schemas.microsoft.com/office/drawing/2014/main" id="{85E2E229-3C2C-40A0-8616-A511AD974D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5100" y="1374650"/>
            <a:ext cx="3084284" cy="3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US" altLang="ko-KR" dirty="0">
                <a:latin typeface="Do Hyeon" pitchFamily="2" charset="-127"/>
                <a:ea typeface="Do Hyeon" pitchFamily="2" charset="-127"/>
              </a:rPr>
              <a:t>4-1) </a:t>
            </a:r>
            <a:r>
              <a:rPr lang="ko-KR" altLang="en-US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카테고리 소분류별 기사 개수 </a:t>
            </a:r>
            <a:r>
              <a:rPr lang="en-US" altLang="ko-KR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- </a:t>
            </a:r>
            <a:r>
              <a:rPr lang="ko-KR" altLang="en-US" dirty="0" err="1">
                <a:solidFill>
                  <a:srgbClr val="F28C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트리맵</a:t>
            </a:r>
            <a:r>
              <a:rPr lang="ko-KR" altLang="en-US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 </a:t>
            </a:r>
          </a:p>
          <a:p>
            <a:pPr marL="0" lvl="0" indent="0" algn="l">
              <a:lnSpc>
                <a:spcPct val="150000"/>
              </a:lnSpc>
            </a:pPr>
            <a:endParaRPr lang="en-US" altLang="ko-KR" sz="1600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15" name="Google Shape;297;p42">
            <a:extLst>
              <a:ext uri="{FF2B5EF4-FFF2-40B4-BE49-F238E27FC236}">
                <a16:creationId xmlns:a16="http://schemas.microsoft.com/office/drawing/2014/main" id="{54A07D3B-66FC-4446-A959-8DA89BA50ADB}"/>
              </a:ext>
            </a:extLst>
          </p:cNvPr>
          <p:cNvSpPr/>
          <p:nvPr/>
        </p:nvSpPr>
        <p:spPr>
          <a:xfrm>
            <a:off x="547650" y="426400"/>
            <a:ext cx="8066700" cy="798900"/>
          </a:xfrm>
          <a:prstGeom prst="roundRect">
            <a:avLst>
              <a:gd name="adj" fmla="val 2265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16" name="Google Shape;299;p42">
            <a:extLst>
              <a:ext uri="{FF2B5EF4-FFF2-40B4-BE49-F238E27FC236}">
                <a16:creationId xmlns:a16="http://schemas.microsoft.com/office/drawing/2014/main" id="{D79B9FC6-D0B9-4494-8759-20508628EF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48800" y="465175"/>
            <a:ext cx="644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Do Hyeon" pitchFamily="2" charset="-127"/>
                <a:ea typeface="Do Hyeon" pitchFamily="2" charset="-127"/>
              </a:rPr>
              <a:t>코드 및 시각화 자료</a:t>
            </a:r>
            <a:endParaRPr dirty="0"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17" name="Google Shape;300;p42">
            <a:extLst>
              <a:ext uri="{FF2B5EF4-FFF2-40B4-BE49-F238E27FC236}">
                <a16:creationId xmlns:a16="http://schemas.microsoft.com/office/drawing/2014/main" id="{B5B8C798-BC7F-469C-879C-16C618D684E0}"/>
              </a:ext>
            </a:extLst>
          </p:cNvPr>
          <p:cNvGrpSpPr/>
          <p:nvPr/>
        </p:nvGrpSpPr>
        <p:grpSpPr>
          <a:xfrm>
            <a:off x="815275" y="570550"/>
            <a:ext cx="510600" cy="510600"/>
            <a:chOff x="815275" y="570550"/>
            <a:chExt cx="510600" cy="510600"/>
          </a:xfrm>
        </p:grpSpPr>
        <p:sp>
          <p:nvSpPr>
            <p:cNvPr id="18" name="Google Shape;301;p42">
              <a:extLst>
                <a:ext uri="{FF2B5EF4-FFF2-40B4-BE49-F238E27FC236}">
                  <a16:creationId xmlns:a16="http://schemas.microsoft.com/office/drawing/2014/main" id="{E3AFA41B-C1C5-4B4D-B32F-3EA8242EC9FA}"/>
                </a:ext>
              </a:extLst>
            </p:cNvPr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Do Hyeon" pitchFamily="2" charset="-127"/>
                <a:ea typeface="Do Hyeon" pitchFamily="2" charset="-127"/>
              </a:endParaRPr>
            </a:p>
          </p:txBody>
        </p:sp>
        <p:sp>
          <p:nvSpPr>
            <p:cNvPr id="19" name="Google Shape;302;p42">
              <a:extLst>
                <a:ext uri="{FF2B5EF4-FFF2-40B4-BE49-F238E27FC236}">
                  <a16:creationId xmlns:a16="http://schemas.microsoft.com/office/drawing/2014/main" id="{FF534A5D-038E-452E-8407-187FB6AD0D2C}"/>
                </a:ext>
              </a:extLst>
            </p:cNvPr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 Hyeon" pitchFamily="2" charset="-127"/>
                <a:ea typeface="Do Hyeon" pitchFamily="2" charset="-127"/>
              </a:endParaRPr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48C66D68-05C0-4C3E-8DF9-8AC7F65746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457" y="2251725"/>
            <a:ext cx="3015618" cy="23984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EEB4F31-4526-4A29-B33A-B882C9102D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4053" y="1732547"/>
            <a:ext cx="2441009" cy="14462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1372C25-95C2-4DF7-86FD-C3D2234A19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4695" y="1732547"/>
            <a:ext cx="2441009" cy="14462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8100">
            <a:solidFill>
              <a:srgbClr val="FDA42C"/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5C9FCF0-4FAF-4FFA-BE92-9CDBE9F1CE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44053" y="3355442"/>
            <a:ext cx="2441009" cy="14462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4FE3ADF-0C67-471D-B9E1-045011C6CD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74695" y="3355442"/>
            <a:ext cx="2441010" cy="144629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C287235-F10B-407D-A00D-8B6A7DEA5A29}"/>
              </a:ext>
            </a:extLst>
          </p:cNvPr>
          <p:cNvSpPr txBox="1"/>
          <p:nvPr/>
        </p:nvSpPr>
        <p:spPr>
          <a:xfrm>
            <a:off x="7520164" y="1424770"/>
            <a:ext cx="7631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accent6"/>
                </a:solidFill>
                <a:latin typeface="Do Hyeon" pitchFamily="2" charset="-127"/>
                <a:ea typeface="Do Hyeon" pitchFamily="2" charset="-127"/>
              </a:rPr>
              <a:t>스포츠</a:t>
            </a:r>
          </a:p>
        </p:txBody>
      </p:sp>
    </p:spTree>
    <p:extLst>
      <p:ext uri="{BB962C8B-B14F-4D97-AF65-F5344CB8AC3E}">
        <p14:creationId xmlns:p14="http://schemas.microsoft.com/office/powerpoint/2010/main" val="17747838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1322;p74">
            <a:extLst>
              <a:ext uri="{FF2B5EF4-FFF2-40B4-BE49-F238E27FC236}">
                <a16:creationId xmlns:a16="http://schemas.microsoft.com/office/drawing/2014/main" id="{66BDE01A-F2F8-4F56-AFEB-B99FD9C3B5D0}"/>
              </a:ext>
            </a:extLst>
          </p:cNvPr>
          <p:cNvSpPr/>
          <p:nvPr/>
        </p:nvSpPr>
        <p:spPr>
          <a:xfrm>
            <a:off x="538650" y="1264075"/>
            <a:ext cx="3228953" cy="3613416"/>
          </a:xfrm>
          <a:prstGeom prst="roundRect">
            <a:avLst>
              <a:gd name="adj" fmla="val 7962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1313;p73">
            <a:extLst>
              <a:ext uri="{FF2B5EF4-FFF2-40B4-BE49-F238E27FC236}">
                <a16:creationId xmlns:a16="http://schemas.microsoft.com/office/drawing/2014/main" id="{85E2E229-3C2C-40A0-8616-A511AD974D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5100" y="1374650"/>
            <a:ext cx="3084284" cy="3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US" altLang="ko-KR" dirty="0">
                <a:latin typeface="Do Hyeon" pitchFamily="2" charset="-127"/>
                <a:ea typeface="Do Hyeon" pitchFamily="2" charset="-127"/>
              </a:rPr>
              <a:t>5) </a:t>
            </a:r>
            <a:r>
              <a:rPr lang="ko-KR" altLang="en-US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카테고리 별 기사</a:t>
            </a:r>
            <a:endParaRPr lang="en-US" altLang="ko-KR" dirty="0">
              <a:solidFill>
                <a:schemeClr val="accent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  <a:p>
            <a:pPr marL="0" lvl="0" indent="0" algn="l"/>
            <a:r>
              <a:rPr lang="ko-KR" altLang="en-US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 시간 별 작성 분포</a:t>
            </a:r>
          </a:p>
          <a:p>
            <a:pPr marL="0" lvl="0" indent="0" algn="l"/>
            <a:endParaRPr lang="ko-KR" altLang="en-US" dirty="0">
              <a:solidFill>
                <a:schemeClr val="accent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  <a:p>
            <a:pPr marL="0" lvl="0" indent="0" algn="l">
              <a:lnSpc>
                <a:spcPct val="150000"/>
              </a:lnSpc>
            </a:pPr>
            <a:endParaRPr lang="en-US" altLang="ko-KR" sz="1600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15" name="Google Shape;297;p42">
            <a:extLst>
              <a:ext uri="{FF2B5EF4-FFF2-40B4-BE49-F238E27FC236}">
                <a16:creationId xmlns:a16="http://schemas.microsoft.com/office/drawing/2014/main" id="{54A07D3B-66FC-4446-A959-8DA89BA50ADB}"/>
              </a:ext>
            </a:extLst>
          </p:cNvPr>
          <p:cNvSpPr/>
          <p:nvPr/>
        </p:nvSpPr>
        <p:spPr>
          <a:xfrm>
            <a:off x="547650" y="426400"/>
            <a:ext cx="8066700" cy="798900"/>
          </a:xfrm>
          <a:prstGeom prst="roundRect">
            <a:avLst>
              <a:gd name="adj" fmla="val 2265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16" name="Google Shape;299;p42">
            <a:extLst>
              <a:ext uri="{FF2B5EF4-FFF2-40B4-BE49-F238E27FC236}">
                <a16:creationId xmlns:a16="http://schemas.microsoft.com/office/drawing/2014/main" id="{D79B9FC6-D0B9-4494-8759-20508628EF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48800" y="465175"/>
            <a:ext cx="644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Do Hyeon" pitchFamily="2" charset="-127"/>
                <a:ea typeface="Do Hyeon" pitchFamily="2" charset="-127"/>
              </a:rPr>
              <a:t>코드 및 시각화 자료</a:t>
            </a:r>
            <a:endParaRPr dirty="0"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17" name="Google Shape;300;p42">
            <a:extLst>
              <a:ext uri="{FF2B5EF4-FFF2-40B4-BE49-F238E27FC236}">
                <a16:creationId xmlns:a16="http://schemas.microsoft.com/office/drawing/2014/main" id="{B5B8C798-BC7F-469C-879C-16C618D684E0}"/>
              </a:ext>
            </a:extLst>
          </p:cNvPr>
          <p:cNvGrpSpPr/>
          <p:nvPr/>
        </p:nvGrpSpPr>
        <p:grpSpPr>
          <a:xfrm>
            <a:off x="815275" y="570550"/>
            <a:ext cx="510600" cy="510600"/>
            <a:chOff x="815275" y="570550"/>
            <a:chExt cx="510600" cy="510600"/>
          </a:xfrm>
        </p:grpSpPr>
        <p:sp>
          <p:nvSpPr>
            <p:cNvPr id="18" name="Google Shape;301;p42">
              <a:extLst>
                <a:ext uri="{FF2B5EF4-FFF2-40B4-BE49-F238E27FC236}">
                  <a16:creationId xmlns:a16="http://schemas.microsoft.com/office/drawing/2014/main" id="{E3AFA41B-C1C5-4B4D-B32F-3EA8242EC9FA}"/>
                </a:ext>
              </a:extLst>
            </p:cNvPr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Do Hyeon" pitchFamily="2" charset="-127"/>
                <a:ea typeface="Do Hyeon" pitchFamily="2" charset="-127"/>
              </a:endParaRPr>
            </a:p>
          </p:txBody>
        </p:sp>
        <p:sp>
          <p:nvSpPr>
            <p:cNvPr id="19" name="Google Shape;302;p42">
              <a:extLst>
                <a:ext uri="{FF2B5EF4-FFF2-40B4-BE49-F238E27FC236}">
                  <a16:creationId xmlns:a16="http://schemas.microsoft.com/office/drawing/2014/main" id="{FF534A5D-038E-452E-8407-187FB6AD0D2C}"/>
                </a:ext>
              </a:extLst>
            </p:cNvPr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 Hyeon" pitchFamily="2" charset="-127"/>
                <a:ea typeface="Do Hyeon" pitchFamily="2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090567AE-B395-46E9-B54F-EAC40109BA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7042" y="1952553"/>
            <a:ext cx="4498308" cy="24325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6F7B2FA-F555-4E61-AF77-D90F002C09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275" y="2300497"/>
            <a:ext cx="2625634" cy="2416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184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9"/>
          <p:cNvSpPr/>
          <p:nvPr/>
        </p:nvSpPr>
        <p:spPr>
          <a:xfrm>
            <a:off x="1759313" y="2983025"/>
            <a:ext cx="2767800" cy="1646100"/>
          </a:xfrm>
          <a:prstGeom prst="roundRect">
            <a:avLst>
              <a:gd name="adj" fmla="val 1115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248" name="Google Shape;248;p39"/>
          <p:cNvSpPr/>
          <p:nvPr/>
        </p:nvSpPr>
        <p:spPr>
          <a:xfrm>
            <a:off x="4616888" y="2983025"/>
            <a:ext cx="2767800" cy="1646100"/>
          </a:xfrm>
          <a:prstGeom prst="roundRect">
            <a:avLst>
              <a:gd name="adj" fmla="val 11151"/>
            </a:avLst>
          </a:prstGeom>
          <a:solidFill>
            <a:srgbClr val="57B1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249" name="Google Shape;249;p39"/>
          <p:cNvSpPr/>
          <p:nvPr/>
        </p:nvSpPr>
        <p:spPr>
          <a:xfrm>
            <a:off x="4616888" y="1264475"/>
            <a:ext cx="2767800" cy="1646100"/>
          </a:xfrm>
          <a:prstGeom prst="roundRect">
            <a:avLst>
              <a:gd name="adj" fmla="val 11151"/>
            </a:avLst>
          </a:prstGeom>
          <a:solidFill>
            <a:srgbClr val="5858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250" name="Google Shape;250;p39"/>
          <p:cNvSpPr/>
          <p:nvPr/>
        </p:nvSpPr>
        <p:spPr>
          <a:xfrm>
            <a:off x="547650" y="426400"/>
            <a:ext cx="8066700" cy="798900"/>
          </a:xfrm>
          <a:prstGeom prst="roundRect">
            <a:avLst>
              <a:gd name="adj" fmla="val 2265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251" name="Google Shape;251;p39"/>
          <p:cNvSpPr/>
          <p:nvPr/>
        </p:nvSpPr>
        <p:spPr>
          <a:xfrm>
            <a:off x="1759313" y="1264475"/>
            <a:ext cx="2767800" cy="1646100"/>
          </a:xfrm>
          <a:prstGeom prst="roundRect">
            <a:avLst>
              <a:gd name="adj" fmla="val 1115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253" name="Google Shape;253;p39"/>
          <p:cNvSpPr txBox="1">
            <a:spLocks noGrp="1"/>
          </p:cNvSpPr>
          <p:nvPr>
            <p:ph type="subTitle" idx="13"/>
          </p:nvPr>
        </p:nvSpPr>
        <p:spPr>
          <a:xfrm>
            <a:off x="4945244" y="1784368"/>
            <a:ext cx="2301013" cy="7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코드 및 시각화 자료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254" name="Google Shape;254;p39"/>
          <p:cNvSpPr txBox="1">
            <a:spLocks noGrp="1"/>
          </p:cNvSpPr>
          <p:nvPr>
            <p:ph type="title"/>
          </p:nvPr>
        </p:nvSpPr>
        <p:spPr>
          <a:xfrm>
            <a:off x="3872344" y="2452255"/>
            <a:ext cx="644745" cy="3497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Do Hyeon" pitchFamily="2" charset="-127"/>
                <a:ea typeface="Do Hyeon" pitchFamily="2" charset="-127"/>
              </a:rPr>
              <a:t>01</a:t>
            </a:r>
            <a:endParaRPr sz="2400"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256" name="Google Shape;256;p39"/>
          <p:cNvSpPr txBox="1">
            <a:spLocks noGrp="1"/>
          </p:cNvSpPr>
          <p:nvPr>
            <p:ph type="title" idx="2"/>
          </p:nvPr>
        </p:nvSpPr>
        <p:spPr>
          <a:xfrm>
            <a:off x="6730428" y="2466224"/>
            <a:ext cx="646867" cy="3497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Do Hyeon" pitchFamily="2" charset="-127"/>
                <a:ea typeface="Do Hyeon" pitchFamily="2" charset="-127"/>
              </a:rPr>
              <a:t>02</a:t>
            </a:r>
            <a:endParaRPr sz="2400"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257" name="Google Shape;257;p39"/>
          <p:cNvSpPr txBox="1">
            <a:spLocks noGrp="1"/>
          </p:cNvSpPr>
          <p:nvPr>
            <p:ph type="title" idx="4"/>
          </p:nvPr>
        </p:nvSpPr>
        <p:spPr>
          <a:xfrm>
            <a:off x="3695540" y="3994961"/>
            <a:ext cx="8229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Do Hyeon" pitchFamily="2" charset="-127"/>
                <a:ea typeface="Do Hyeon" pitchFamily="2" charset="-127"/>
              </a:rPr>
              <a:t>03</a:t>
            </a:r>
            <a:endParaRPr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259" name="Google Shape;259;p39"/>
          <p:cNvSpPr txBox="1">
            <a:spLocks noGrp="1"/>
          </p:cNvSpPr>
          <p:nvPr>
            <p:ph type="title" idx="6"/>
          </p:nvPr>
        </p:nvSpPr>
        <p:spPr>
          <a:xfrm>
            <a:off x="6730428" y="4163355"/>
            <a:ext cx="646867" cy="3497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Do Hyeon" pitchFamily="2" charset="-127"/>
                <a:ea typeface="Do Hyeon" pitchFamily="2" charset="-127"/>
              </a:rPr>
              <a:t>04</a:t>
            </a:r>
            <a:endParaRPr sz="240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261" name="Google Shape;261;p39"/>
          <p:cNvSpPr txBox="1">
            <a:spLocks noGrp="1"/>
          </p:cNvSpPr>
          <p:nvPr>
            <p:ph type="subTitle" idx="9"/>
          </p:nvPr>
        </p:nvSpPr>
        <p:spPr>
          <a:xfrm>
            <a:off x="2128183" y="1822791"/>
            <a:ext cx="2030060" cy="7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주제 소개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262" name="Google Shape;262;p39"/>
          <p:cNvSpPr txBox="1">
            <a:spLocks noGrp="1"/>
          </p:cNvSpPr>
          <p:nvPr>
            <p:ph type="subTitle" idx="14"/>
          </p:nvPr>
        </p:nvSpPr>
        <p:spPr>
          <a:xfrm>
            <a:off x="2168126" y="3427852"/>
            <a:ext cx="1837800" cy="7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결과 분석</a:t>
            </a:r>
          </a:p>
        </p:txBody>
      </p:sp>
      <p:sp>
        <p:nvSpPr>
          <p:cNvPr id="263" name="Google Shape;263;p39"/>
          <p:cNvSpPr txBox="1">
            <a:spLocks noGrp="1"/>
          </p:cNvSpPr>
          <p:nvPr>
            <p:ph type="subTitle" idx="15"/>
          </p:nvPr>
        </p:nvSpPr>
        <p:spPr>
          <a:xfrm>
            <a:off x="5021603" y="3424048"/>
            <a:ext cx="1841100" cy="7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향후 계획</a:t>
            </a:r>
            <a:endParaRPr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264" name="Google Shape;264;p39"/>
          <p:cNvSpPr txBox="1">
            <a:spLocks noGrp="1"/>
          </p:cNvSpPr>
          <p:nvPr>
            <p:ph type="title" idx="8"/>
          </p:nvPr>
        </p:nvSpPr>
        <p:spPr>
          <a:xfrm>
            <a:off x="1348800" y="462400"/>
            <a:ext cx="644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목 차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265" name="Google Shape;265;p39"/>
          <p:cNvGrpSpPr/>
          <p:nvPr/>
        </p:nvGrpSpPr>
        <p:grpSpPr>
          <a:xfrm>
            <a:off x="815275" y="570550"/>
            <a:ext cx="510600" cy="510600"/>
            <a:chOff x="815275" y="570550"/>
            <a:chExt cx="510600" cy="510600"/>
          </a:xfrm>
        </p:grpSpPr>
        <p:sp>
          <p:nvSpPr>
            <p:cNvPr id="266" name="Google Shape;266;p39"/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Do Hyeon" pitchFamily="2" charset="-127"/>
                <a:ea typeface="Do Hyeon" pitchFamily="2" charset="-127"/>
              </a:endParaRPr>
            </a:p>
          </p:txBody>
        </p:sp>
        <p:sp>
          <p:nvSpPr>
            <p:cNvPr id="267" name="Google Shape;267;p39"/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 Hyeon" pitchFamily="2" charset="-127"/>
                <a:ea typeface="Do Hyeon" pitchFamily="2" charset="-127"/>
              </a:endParaRPr>
            </a:p>
          </p:txBody>
        </p:sp>
      </p:grpSp>
      <p:sp>
        <p:nvSpPr>
          <p:cNvPr id="50" name="Google Shape;247;p39">
            <a:extLst>
              <a:ext uri="{FF2B5EF4-FFF2-40B4-BE49-F238E27FC236}">
                <a16:creationId xmlns:a16="http://schemas.microsoft.com/office/drawing/2014/main" id="{D4F4C66E-0BB2-4D57-83A3-8202D7FC7E2F}"/>
              </a:ext>
            </a:extLst>
          </p:cNvPr>
          <p:cNvSpPr/>
          <p:nvPr/>
        </p:nvSpPr>
        <p:spPr>
          <a:xfrm>
            <a:off x="1777840" y="2983025"/>
            <a:ext cx="2767800" cy="1646100"/>
          </a:xfrm>
          <a:prstGeom prst="roundRect">
            <a:avLst>
              <a:gd name="adj" fmla="val 1115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51" name="Google Shape;257;p39">
            <a:extLst>
              <a:ext uri="{FF2B5EF4-FFF2-40B4-BE49-F238E27FC236}">
                <a16:creationId xmlns:a16="http://schemas.microsoft.com/office/drawing/2014/main" id="{D169B9AA-375A-4229-9726-3107ADCBF5EA}"/>
              </a:ext>
            </a:extLst>
          </p:cNvPr>
          <p:cNvSpPr txBox="1">
            <a:spLocks/>
          </p:cNvSpPr>
          <p:nvPr/>
        </p:nvSpPr>
        <p:spPr>
          <a:xfrm>
            <a:off x="3890099" y="4163344"/>
            <a:ext cx="646867" cy="349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2400">
                <a:latin typeface="Do Hyeon" pitchFamily="2" charset="-127"/>
                <a:ea typeface="Do Hyeon" pitchFamily="2" charset="-127"/>
              </a:rPr>
              <a:t>03</a:t>
            </a:r>
            <a:endParaRPr lang="en" sz="2400"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52" name="Google Shape;261;p39">
            <a:extLst>
              <a:ext uri="{FF2B5EF4-FFF2-40B4-BE49-F238E27FC236}">
                <a16:creationId xmlns:a16="http://schemas.microsoft.com/office/drawing/2014/main" id="{28534055-49BB-4EA7-BDAE-6F71C823DD97}"/>
              </a:ext>
            </a:extLst>
          </p:cNvPr>
          <p:cNvSpPr txBox="1">
            <a:spLocks/>
          </p:cNvSpPr>
          <p:nvPr/>
        </p:nvSpPr>
        <p:spPr>
          <a:xfrm>
            <a:off x="2168126" y="3446680"/>
            <a:ext cx="203006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결과 분석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4"/>
          <p:cNvSpPr/>
          <p:nvPr/>
        </p:nvSpPr>
        <p:spPr>
          <a:xfrm>
            <a:off x="538650" y="460776"/>
            <a:ext cx="8066700" cy="2215500"/>
          </a:xfrm>
          <a:prstGeom prst="roundRect">
            <a:avLst>
              <a:gd name="adj" fmla="val 9353"/>
            </a:avLst>
          </a:prstGeom>
          <a:solidFill>
            <a:srgbClr val="F28C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332" name="Google Shape;332;p44"/>
          <p:cNvGrpSpPr/>
          <p:nvPr/>
        </p:nvGrpSpPr>
        <p:grpSpPr>
          <a:xfrm>
            <a:off x="878225" y="1984725"/>
            <a:ext cx="510600" cy="510600"/>
            <a:chOff x="815275" y="570550"/>
            <a:chExt cx="510600" cy="510600"/>
          </a:xfrm>
        </p:grpSpPr>
        <p:sp>
          <p:nvSpPr>
            <p:cNvPr id="333" name="Google Shape;333;p44"/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Do Hyeon" pitchFamily="2" charset="-127"/>
                <a:ea typeface="Do Hyeon" pitchFamily="2" charset="-127"/>
              </a:endParaRPr>
            </a:p>
          </p:txBody>
        </p:sp>
        <p:sp>
          <p:nvSpPr>
            <p:cNvPr id="334" name="Google Shape;334;p44"/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 Hyeon" pitchFamily="2" charset="-127"/>
                <a:ea typeface="Do Hyeon" pitchFamily="2" charset="-127"/>
              </a:endParaRPr>
            </a:p>
          </p:txBody>
        </p:sp>
      </p:grpSp>
      <p:sp>
        <p:nvSpPr>
          <p:cNvPr id="335" name="Google Shape;335;p44"/>
          <p:cNvSpPr/>
          <p:nvPr/>
        </p:nvSpPr>
        <p:spPr>
          <a:xfrm>
            <a:off x="547650" y="2733121"/>
            <a:ext cx="5367600" cy="841800"/>
          </a:xfrm>
          <a:prstGeom prst="roundRect">
            <a:avLst>
              <a:gd name="adj" fmla="val 18172"/>
            </a:avLst>
          </a:prstGeom>
          <a:solidFill>
            <a:srgbClr val="57B1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accent6"/>
                </a:solidFill>
                <a:latin typeface="Do Hyeon" pitchFamily="2" charset="-127"/>
                <a:ea typeface="Do Hyeon" pitchFamily="2" charset="-127"/>
              </a:rPr>
              <a:t>해당 원인 도출 및 분석</a:t>
            </a:r>
            <a:endParaRPr dirty="0">
              <a:solidFill>
                <a:schemeClr val="accent6"/>
              </a:solidFill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36" name="Google Shape;336;p44"/>
          <p:cNvSpPr txBox="1">
            <a:spLocks noGrp="1"/>
          </p:cNvSpPr>
          <p:nvPr>
            <p:ph type="title"/>
          </p:nvPr>
        </p:nvSpPr>
        <p:spPr>
          <a:xfrm>
            <a:off x="1328075" y="1900125"/>
            <a:ext cx="5007000" cy="6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결과 분석</a:t>
            </a:r>
            <a:endParaRPr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37" name="Google Shape;337;p44"/>
          <p:cNvSpPr txBox="1">
            <a:spLocks noGrp="1"/>
          </p:cNvSpPr>
          <p:nvPr>
            <p:ph type="title" idx="2"/>
          </p:nvPr>
        </p:nvSpPr>
        <p:spPr>
          <a:xfrm>
            <a:off x="776350" y="1009750"/>
            <a:ext cx="1420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Do Hyeon" pitchFamily="2" charset="-127"/>
                <a:ea typeface="Do Hyeon" pitchFamily="2" charset="-127"/>
              </a:rPr>
              <a:t>03</a:t>
            </a:r>
            <a:endParaRPr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38" name="Google Shape;338;p44"/>
          <p:cNvSpPr txBox="1">
            <a:spLocks noGrp="1"/>
          </p:cNvSpPr>
          <p:nvPr>
            <p:ph type="subTitle" idx="1"/>
          </p:nvPr>
        </p:nvSpPr>
        <p:spPr>
          <a:xfrm>
            <a:off x="776350" y="2955421"/>
            <a:ext cx="47823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 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40" name="Google Shape;340;p44"/>
          <p:cNvSpPr/>
          <p:nvPr/>
        </p:nvSpPr>
        <p:spPr>
          <a:xfrm>
            <a:off x="6875275" y="570850"/>
            <a:ext cx="1620600" cy="438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41" name="Google Shape;341;p44"/>
          <p:cNvSpPr/>
          <p:nvPr/>
        </p:nvSpPr>
        <p:spPr>
          <a:xfrm rot="-5400000">
            <a:off x="7064650" y="708025"/>
            <a:ext cx="93000" cy="164700"/>
          </a:xfrm>
          <a:prstGeom prst="chevron">
            <a:avLst>
              <a:gd name="adj" fmla="val 69239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42" name="Google Shape;342;p44"/>
          <p:cNvSpPr txBox="1">
            <a:spLocks noGrp="1"/>
          </p:cNvSpPr>
          <p:nvPr>
            <p:ph type="subTitle" idx="3"/>
          </p:nvPr>
        </p:nvSpPr>
        <p:spPr>
          <a:xfrm>
            <a:off x="7193500" y="570850"/>
            <a:ext cx="123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Do Hyeon" pitchFamily="2" charset="-127"/>
                <a:ea typeface="Do Hyeon" pitchFamily="2" charset="-127"/>
              </a:rPr>
              <a:t>Topic</a:t>
            </a:r>
            <a:endParaRPr lang="en-US" dirty="0">
              <a:latin typeface="Do Hyeon" pitchFamily="2" charset="-127"/>
              <a:ea typeface="Do Hyeon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8AFB38F-95D4-4902-9FFA-41EE56047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895" y="3352621"/>
            <a:ext cx="1552784" cy="155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1631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1322;p74">
            <a:extLst>
              <a:ext uri="{FF2B5EF4-FFF2-40B4-BE49-F238E27FC236}">
                <a16:creationId xmlns:a16="http://schemas.microsoft.com/office/drawing/2014/main" id="{66BDE01A-F2F8-4F56-AFEB-B99FD9C3B5D0}"/>
              </a:ext>
            </a:extLst>
          </p:cNvPr>
          <p:cNvSpPr/>
          <p:nvPr/>
        </p:nvSpPr>
        <p:spPr>
          <a:xfrm>
            <a:off x="4655468" y="1284700"/>
            <a:ext cx="3958882" cy="3613416"/>
          </a:xfrm>
          <a:prstGeom prst="roundRect">
            <a:avLst>
              <a:gd name="adj" fmla="val 7962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1313;p73">
            <a:extLst>
              <a:ext uri="{FF2B5EF4-FFF2-40B4-BE49-F238E27FC236}">
                <a16:creationId xmlns:a16="http://schemas.microsoft.com/office/drawing/2014/main" id="{85E2E229-3C2C-40A0-8616-A511AD974D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626845" y="1374650"/>
            <a:ext cx="3781509" cy="3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b="0" dirty="0">
                <a:latin typeface="Do Hyeon" pitchFamily="2" charset="-127"/>
                <a:ea typeface="Do Hyeon" pitchFamily="2" charset="-127"/>
              </a:rPr>
              <a:t>원인을 알아보기 위해</a:t>
            </a:r>
            <a:r>
              <a:rPr lang="en-US" altLang="ko-KR" sz="1600" b="0" dirty="0">
                <a:latin typeface="Do Hyeon" pitchFamily="2" charset="-127"/>
                <a:ea typeface="Do Hyeon" pitchFamily="2" charset="-127"/>
              </a:rPr>
              <a:t> </a:t>
            </a:r>
            <a:r>
              <a:rPr lang="ko-KR" altLang="en-US" sz="1600" b="0" dirty="0">
                <a:solidFill>
                  <a:srgbClr val="5858E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스포츠 카테고리</a:t>
            </a:r>
            <a:r>
              <a:rPr lang="ko-KR" altLang="en-US" sz="1600" b="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의 </a:t>
            </a:r>
            <a:r>
              <a:rPr lang="en-US" altLang="ko-KR" sz="1600" b="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title</a:t>
            </a:r>
            <a:r>
              <a:rPr lang="ko-KR" altLang="en-US" sz="1600" b="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들을 시간순으로 출력해 봄</a:t>
            </a:r>
            <a:endParaRPr lang="en-US" altLang="ko-KR" sz="1600" b="0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altLang="ko-KR" sz="1600" b="0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기사가 많이 작성된 </a:t>
            </a:r>
            <a:r>
              <a:rPr lang="en-US" altLang="ko-KR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17-18</a:t>
            </a:r>
            <a:r>
              <a:rPr lang="ko-KR" altLang="en-US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시 사이 기사들 제목을 보면 </a:t>
            </a:r>
            <a:r>
              <a:rPr lang="ko-KR" altLang="en-US" sz="1600" dirty="0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야구</a:t>
            </a:r>
            <a:r>
              <a:rPr lang="ko-KR" altLang="en-US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 관련된 제목이 많은 걸로 보임</a:t>
            </a:r>
            <a:r>
              <a:rPr lang="en-US" altLang="ko-KR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.</a:t>
            </a:r>
          </a:p>
        </p:txBody>
      </p:sp>
      <p:sp>
        <p:nvSpPr>
          <p:cNvPr id="44" name="Google Shape;360;p46">
            <a:extLst>
              <a:ext uri="{FF2B5EF4-FFF2-40B4-BE49-F238E27FC236}">
                <a16:creationId xmlns:a16="http://schemas.microsoft.com/office/drawing/2014/main" id="{1700F5FE-A0A4-47E8-AE5F-36D88AA1D17E}"/>
              </a:ext>
            </a:extLst>
          </p:cNvPr>
          <p:cNvSpPr/>
          <p:nvPr/>
        </p:nvSpPr>
        <p:spPr>
          <a:xfrm>
            <a:off x="547650" y="426400"/>
            <a:ext cx="8066700" cy="798900"/>
          </a:xfrm>
          <a:prstGeom prst="roundRect">
            <a:avLst>
              <a:gd name="adj" fmla="val 22650"/>
            </a:avLst>
          </a:prstGeom>
          <a:solidFill>
            <a:srgbClr val="F28C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oto Sans KR SemiBold" panose="020B0200000000000000" pitchFamily="50" charset="-127"/>
              <a:ea typeface="Noto Sans KR SemiBold" panose="020B0200000000000000" pitchFamily="50" charset="-127"/>
            </a:endParaRPr>
          </a:p>
        </p:txBody>
      </p:sp>
      <p:sp>
        <p:nvSpPr>
          <p:cNvPr id="45" name="Google Shape;369;p46">
            <a:extLst>
              <a:ext uri="{FF2B5EF4-FFF2-40B4-BE49-F238E27FC236}">
                <a16:creationId xmlns:a16="http://schemas.microsoft.com/office/drawing/2014/main" id="{9BED72A5-4C02-4BCE-9E88-58A5B667A5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48800" y="465175"/>
            <a:ext cx="644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해당 원인 분석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46" name="Google Shape;382;p46">
            <a:extLst>
              <a:ext uri="{FF2B5EF4-FFF2-40B4-BE49-F238E27FC236}">
                <a16:creationId xmlns:a16="http://schemas.microsoft.com/office/drawing/2014/main" id="{0B40F42C-0307-4B8D-BE4D-4F73753B2F8C}"/>
              </a:ext>
            </a:extLst>
          </p:cNvPr>
          <p:cNvGrpSpPr/>
          <p:nvPr/>
        </p:nvGrpSpPr>
        <p:grpSpPr>
          <a:xfrm>
            <a:off x="815275" y="570550"/>
            <a:ext cx="510600" cy="510600"/>
            <a:chOff x="815275" y="570550"/>
            <a:chExt cx="510600" cy="510600"/>
          </a:xfrm>
        </p:grpSpPr>
        <p:sp>
          <p:nvSpPr>
            <p:cNvPr id="47" name="Google Shape;383;p46">
              <a:extLst>
                <a:ext uri="{FF2B5EF4-FFF2-40B4-BE49-F238E27FC236}">
                  <a16:creationId xmlns:a16="http://schemas.microsoft.com/office/drawing/2014/main" id="{EF8D361B-F1D8-45F6-AD8F-97CC822C42A9}"/>
                </a:ext>
              </a:extLst>
            </p:cNvPr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</a:endParaRPr>
            </a:p>
          </p:txBody>
        </p:sp>
        <p:sp>
          <p:nvSpPr>
            <p:cNvPr id="48" name="Google Shape;384;p46">
              <a:extLst>
                <a:ext uri="{FF2B5EF4-FFF2-40B4-BE49-F238E27FC236}">
                  <a16:creationId xmlns:a16="http://schemas.microsoft.com/office/drawing/2014/main" id="{B7C2B3F4-39FC-405E-A22D-079C2FA696FE}"/>
                </a:ext>
              </a:extLst>
            </p:cNvPr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oto Sans KR SemiBold" panose="020B0200000000000000" pitchFamily="50" charset="-127"/>
                <a:ea typeface="Noto Sans KR SemiBold" panose="020B0200000000000000" pitchFamily="50" charset="-127"/>
              </a:endParaRP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1C76FC14-1EAD-4211-ACC6-849BCC00D4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856" y="1424870"/>
            <a:ext cx="2942249" cy="3227979"/>
          </a:xfrm>
          <a:prstGeom prst="rect">
            <a:avLst/>
          </a:prstGeom>
          <a:ln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6" name="Picture 2" descr="야구, 스포츠, 공 공 아이콘">
            <a:extLst>
              <a:ext uri="{FF2B5EF4-FFF2-40B4-BE49-F238E27FC236}">
                <a16:creationId xmlns:a16="http://schemas.microsoft.com/office/drawing/2014/main" id="{73864439-E69D-46EE-9119-15D53522A9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490" y="3784724"/>
            <a:ext cx="1056487" cy="1056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23193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1322;p74">
            <a:extLst>
              <a:ext uri="{FF2B5EF4-FFF2-40B4-BE49-F238E27FC236}">
                <a16:creationId xmlns:a16="http://schemas.microsoft.com/office/drawing/2014/main" id="{66BDE01A-F2F8-4F56-AFEB-B99FD9C3B5D0}"/>
              </a:ext>
            </a:extLst>
          </p:cNvPr>
          <p:cNvSpPr/>
          <p:nvPr/>
        </p:nvSpPr>
        <p:spPr>
          <a:xfrm>
            <a:off x="538650" y="1264075"/>
            <a:ext cx="8054109" cy="3613416"/>
          </a:xfrm>
          <a:prstGeom prst="roundRect">
            <a:avLst>
              <a:gd name="adj" fmla="val 7962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1313;p73">
            <a:extLst>
              <a:ext uri="{FF2B5EF4-FFF2-40B4-BE49-F238E27FC236}">
                <a16:creationId xmlns:a16="http://schemas.microsoft.com/office/drawing/2014/main" id="{85E2E229-3C2C-40A0-8616-A511AD974D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5099" y="1374650"/>
            <a:ext cx="7693255" cy="3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1600" b="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KBO </a:t>
            </a:r>
            <a:r>
              <a:rPr lang="ko-KR" altLang="en-US" sz="1600" b="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사이트 들어가서 확인하니 해당 날짜에 </a:t>
            </a:r>
            <a:r>
              <a:rPr lang="en-US" altLang="ko-KR" sz="1600" b="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17</a:t>
            </a:r>
            <a:r>
              <a:rPr lang="ko-KR" altLang="en-US" sz="1600" b="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시경에 야구경기가 네 경기나 있었음을 알 수 있었음</a:t>
            </a:r>
            <a:r>
              <a:rPr lang="en-US" altLang="ko-KR" sz="1600" b="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b="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야구 경기가 시작됨에 따라 자연스럽게 관련 기사들이 쏟아진 걸로 추측됨</a:t>
            </a:r>
            <a:r>
              <a:rPr lang="en-US" altLang="ko-KR" sz="1600" b="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.</a:t>
            </a:r>
            <a:r>
              <a:rPr lang="ko-KR" altLang="en-US" sz="1600" b="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 </a:t>
            </a:r>
            <a:endParaRPr lang="en-US" altLang="ko-KR" sz="1600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44" name="Google Shape;360;p46">
            <a:extLst>
              <a:ext uri="{FF2B5EF4-FFF2-40B4-BE49-F238E27FC236}">
                <a16:creationId xmlns:a16="http://schemas.microsoft.com/office/drawing/2014/main" id="{1700F5FE-A0A4-47E8-AE5F-36D88AA1D17E}"/>
              </a:ext>
            </a:extLst>
          </p:cNvPr>
          <p:cNvSpPr/>
          <p:nvPr/>
        </p:nvSpPr>
        <p:spPr>
          <a:xfrm>
            <a:off x="547650" y="426400"/>
            <a:ext cx="8066700" cy="798900"/>
          </a:xfrm>
          <a:prstGeom prst="roundRect">
            <a:avLst>
              <a:gd name="adj" fmla="val 22650"/>
            </a:avLst>
          </a:prstGeom>
          <a:solidFill>
            <a:srgbClr val="F28C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oto Sans KR SemiBold" panose="020B0200000000000000" pitchFamily="50" charset="-127"/>
              <a:ea typeface="Noto Sans KR SemiBold" panose="020B0200000000000000" pitchFamily="50" charset="-127"/>
            </a:endParaRPr>
          </a:p>
        </p:txBody>
      </p:sp>
      <p:sp>
        <p:nvSpPr>
          <p:cNvPr id="45" name="Google Shape;369;p46">
            <a:extLst>
              <a:ext uri="{FF2B5EF4-FFF2-40B4-BE49-F238E27FC236}">
                <a16:creationId xmlns:a16="http://schemas.microsoft.com/office/drawing/2014/main" id="{9BED72A5-4C02-4BCE-9E88-58A5B667A5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48800" y="465175"/>
            <a:ext cx="644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결과 도출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46" name="Google Shape;382;p46">
            <a:extLst>
              <a:ext uri="{FF2B5EF4-FFF2-40B4-BE49-F238E27FC236}">
                <a16:creationId xmlns:a16="http://schemas.microsoft.com/office/drawing/2014/main" id="{0B40F42C-0307-4B8D-BE4D-4F73753B2F8C}"/>
              </a:ext>
            </a:extLst>
          </p:cNvPr>
          <p:cNvGrpSpPr/>
          <p:nvPr/>
        </p:nvGrpSpPr>
        <p:grpSpPr>
          <a:xfrm>
            <a:off x="815275" y="570550"/>
            <a:ext cx="510600" cy="510600"/>
            <a:chOff x="815275" y="570550"/>
            <a:chExt cx="510600" cy="510600"/>
          </a:xfrm>
        </p:grpSpPr>
        <p:sp>
          <p:nvSpPr>
            <p:cNvPr id="47" name="Google Shape;383;p46">
              <a:extLst>
                <a:ext uri="{FF2B5EF4-FFF2-40B4-BE49-F238E27FC236}">
                  <a16:creationId xmlns:a16="http://schemas.microsoft.com/office/drawing/2014/main" id="{EF8D361B-F1D8-45F6-AD8F-97CC822C42A9}"/>
                </a:ext>
              </a:extLst>
            </p:cNvPr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</a:endParaRPr>
            </a:p>
          </p:txBody>
        </p:sp>
        <p:sp>
          <p:nvSpPr>
            <p:cNvPr id="48" name="Google Shape;384;p46">
              <a:extLst>
                <a:ext uri="{FF2B5EF4-FFF2-40B4-BE49-F238E27FC236}">
                  <a16:creationId xmlns:a16="http://schemas.microsoft.com/office/drawing/2014/main" id="{B7C2B3F4-39FC-405E-A22D-079C2FA696FE}"/>
                </a:ext>
              </a:extLst>
            </p:cNvPr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oto Sans KR SemiBold" panose="020B0200000000000000" pitchFamily="50" charset="-127"/>
                <a:ea typeface="Noto Sans KR SemiBold" panose="020B0200000000000000" pitchFamily="50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781F402B-B0B1-471C-B71B-40E66D357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5133" y="2798631"/>
            <a:ext cx="5513186" cy="1743045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264504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4"/>
          <p:cNvSpPr/>
          <p:nvPr/>
        </p:nvSpPr>
        <p:spPr>
          <a:xfrm>
            <a:off x="547650" y="426400"/>
            <a:ext cx="8066700" cy="2215500"/>
          </a:xfrm>
          <a:prstGeom prst="roundRect">
            <a:avLst>
              <a:gd name="adj" fmla="val 9353"/>
            </a:avLst>
          </a:prstGeom>
          <a:solidFill>
            <a:srgbClr val="57B1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332" name="Google Shape;332;p44"/>
          <p:cNvGrpSpPr/>
          <p:nvPr/>
        </p:nvGrpSpPr>
        <p:grpSpPr>
          <a:xfrm>
            <a:off x="878225" y="1984725"/>
            <a:ext cx="510600" cy="510600"/>
            <a:chOff x="815275" y="570550"/>
            <a:chExt cx="510600" cy="510600"/>
          </a:xfrm>
        </p:grpSpPr>
        <p:sp>
          <p:nvSpPr>
            <p:cNvPr id="333" name="Google Shape;333;p44"/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Do Hyeon" pitchFamily="2" charset="-127"/>
                <a:ea typeface="Do Hyeon" pitchFamily="2" charset="-127"/>
              </a:endParaRPr>
            </a:p>
          </p:txBody>
        </p:sp>
        <p:sp>
          <p:nvSpPr>
            <p:cNvPr id="334" name="Google Shape;334;p44"/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 Hyeon" pitchFamily="2" charset="-127"/>
                <a:ea typeface="Do Hyeon" pitchFamily="2" charset="-127"/>
              </a:endParaRPr>
            </a:p>
          </p:txBody>
        </p:sp>
      </p:grpSp>
      <p:sp>
        <p:nvSpPr>
          <p:cNvPr id="335" name="Google Shape;335;p44"/>
          <p:cNvSpPr/>
          <p:nvPr/>
        </p:nvSpPr>
        <p:spPr>
          <a:xfrm>
            <a:off x="547650" y="2733121"/>
            <a:ext cx="5367600" cy="841800"/>
          </a:xfrm>
          <a:prstGeom prst="roundRect">
            <a:avLst>
              <a:gd name="adj" fmla="val 18172"/>
            </a:avLst>
          </a:prstGeom>
          <a:solidFill>
            <a:srgbClr val="5858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36" name="Google Shape;336;p44"/>
          <p:cNvSpPr txBox="1">
            <a:spLocks noGrp="1"/>
          </p:cNvSpPr>
          <p:nvPr>
            <p:ph type="title"/>
          </p:nvPr>
        </p:nvSpPr>
        <p:spPr>
          <a:xfrm>
            <a:off x="1328075" y="1900125"/>
            <a:ext cx="5007000" cy="6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향후 계획</a:t>
            </a:r>
            <a:endParaRPr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37" name="Google Shape;337;p44"/>
          <p:cNvSpPr txBox="1">
            <a:spLocks noGrp="1"/>
          </p:cNvSpPr>
          <p:nvPr>
            <p:ph type="title" idx="2"/>
          </p:nvPr>
        </p:nvSpPr>
        <p:spPr>
          <a:xfrm>
            <a:off x="776350" y="1009750"/>
            <a:ext cx="1420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Do Hyeon" pitchFamily="2" charset="-127"/>
                <a:ea typeface="Do Hyeon" pitchFamily="2" charset="-127"/>
              </a:rPr>
              <a:t>04</a:t>
            </a:r>
            <a:endParaRPr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38" name="Google Shape;338;p44"/>
          <p:cNvSpPr txBox="1">
            <a:spLocks noGrp="1"/>
          </p:cNvSpPr>
          <p:nvPr>
            <p:ph type="subTitle" idx="1"/>
          </p:nvPr>
        </p:nvSpPr>
        <p:spPr>
          <a:xfrm>
            <a:off x="776350" y="2955421"/>
            <a:ext cx="47823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Keyword /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기사 링크 직접 조사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40" name="Google Shape;340;p44"/>
          <p:cNvSpPr/>
          <p:nvPr/>
        </p:nvSpPr>
        <p:spPr>
          <a:xfrm>
            <a:off x="6875275" y="570850"/>
            <a:ext cx="1620600" cy="438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41" name="Google Shape;341;p44"/>
          <p:cNvSpPr/>
          <p:nvPr/>
        </p:nvSpPr>
        <p:spPr>
          <a:xfrm rot="-5400000">
            <a:off x="7064650" y="708025"/>
            <a:ext cx="93000" cy="164700"/>
          </a:xfrm>
          <a:prstGeom prst="chevron">
            <a:avLst>
              <a:gd name="adj" fmla="val 69239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42" name="Google Shape;342;p44"/>
          <p:cNvSpPr txBox="1">
            <a:spLocks noGrp="1"/>
          </p:cNvSpPr>
          <p:nvPr>
            <p:ph type="subTitle" idx="3"/>
          </p:nvPr>
        </p:nvSpPr>
        <p:spPr>
          <a:xfrm>
            <a:off x="7193500" y="570850"/>
            <a:ext cx="123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Do Hyeon" pitchFamily="2" charset="-127"/>
                <a:ea typeface="Do Hyeon" pitchFamily="2" charset="-127"/>
              </a:rPr>
              <a:t>Topic</a:t>
            </a:r>
            <a:endParaRPr lang="en-US" dirty="0">
              <a:latin typeface="Do Hyeon" pitchFamily="2" charset="-127"/>
              <a:ea typeface="Do Hyeon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0B52A7C-62CB-45CD-9203-66887AB747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8800" y="3130318"/>
            <a:ext cx="1821338" cy="182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2195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1322;p74">
            <a:extLst>
              <a:ext uri="{FF2B5EF4-FFF2-40B4-BE49-F238E27FC236}">
                <a16:creationId xmlns:a16="http://schemas.microsoft.com/office/drawing/2014/main" id="{66BDE01A-F2F8-4F56-AFEB-B99FD9C3B5D0}"/>
              </a:ext>
            </a:extLst>
          </p:cNvPr>
          <p:cNvSpPr/>
          <p:nvPr/>
        </p:nvSpPr>
        <p:spPr>
          <a:xfrm>
            <a:off x="538650" y="1264075"/>
            <a:ext cx="8054109" cy="3613416"/>
          </a:xfrm>
          <a:prstGeom prst="roundRect">
            <a:avLst>
              <a:gd name="adj" fmla="val 7962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6" name="Google Shape;1313;p73">
            <a:extLst>
              <a:ext uri="{FF2B5EF4-FFF2-40B4-BE49-F238E27FC236}">
                <a16:creationId xmlns:a16="http://schemas.microsoft.com/office/drawing/2014/main" id="{85E2E229-3C2C-40A0-8616-A511AD974D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5099" y="1374650"/>
            <a:ext cx="7693255" cy="3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b="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앞으로 발전시키기 위해 </a:t>
            </a:r>
            <a:r>
              <a:rPr lang="en-US" altLang="ko-KR" sz="1600" b="0" dirty="0">
                <a:solidFill>
                  <a:srgbClr val="F28C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“</a:t>
            </a:r>
            <a:r>
              <a:rPr lang="ko-KR" altLang="en-US" sz="1600" b="0" dirty="0">
                <a:solidFill>
                  <a:srgbClr val="F28C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두산“</a:t>
            </a:r>
            <a:r>
              <a:rPr lang="en-US" altLang="ko-KR" sz="1600" b="0" dirty="0">
                <a:solidFill>
                  <a:srgbClr val="F28C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, “KT” </a:t>
            </a:r>
            <a:r>
              <a:rPr lang="ko-KR" altLang="en-US" sz="1600" b="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같은 키워드들을 중심으로 기사를 자세히 분석해서 야구 관련된 정확한 기사 개수가 몇 개인지를 확인할 예정</a:t>
            </a:r>
            <a:endParaRPr lang="en-US" altLang="ko-KR" sz="1600" b="0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b="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기사에서 해당 키워드들을 명확하게 찾아내는 것이 중요할 것으로 예상</a:t>
            </a:r>
            <a:endParaRPr lang="en-US" altLang="ko-KR" sz="1600" b="0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altLang="ko-KR" sz="1600" b="0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  <a:p>
            <a:pPr marL="3657600" lvl="8" indent="0" algn="l">
              <a:lnSpc>
                <a:spcPct val="150000"/>
              </a:lnSpc>
            </a:pPr>
            <a:r>
              <a:rPr lang="en-US" altLang="ko-KR" sz="20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-&gt; ex) </a:t>
            </a:r>
            <a:r>
              <a:rPr lang="ko-KR" altLang="en-US" sz="20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이런 부분들에 포함되는 키워드들은 제외해야 함</a:t>
            </a:r>
            <a:endParaRPr lang="en-US" altLang="ko-KR" sz="2000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44" name="Google Shape;360;p46">
            <a:extLst>
              <a:ext uri="{FF2B5EF4-FFF2-40B4-BE49-F238E27FC236}">
                <a16:creationId xmlns:a16="http://schemas.microsoft.com/office/drawing/2014/main" id="{1700F5FE-A0A4-47E8-AE5F-36D88AA1D17E}"/>
              </a:ext>
            </a:extLst>
          </p:cNvPr>
          <p:cNvSpPr/>
          <p:nvPr/>
        </p:nvSpPr>
        <p:spPr>
          <a:xfrm>
            <a:off x="547650" y="426400"/>
            <a:ext cx="8066700" cy="798900"/>
          </a:xfrm>
          <a:prstGeom prst="roundRect">
            <a:avLst>
              <a:gd name="adj" fmla="val 22650"/>
            </a:avLst>
          </a:prstGeom>
          <a:solidFill>
            <a:srgbClr val="57B1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45" name="Google Shape;369;p46">
            <a:extLst>
              <a:ext uri="{FF2B5EF4-FFF2-40B4-BE49-F238E27FC236}">
                <a16:creationId xmlns:a16="http://schemas.microsoft.com/office/drawing/2014/main" id="{9BED72A5-4C02-4BCE-9E88-58A5B667A5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48800" y="465175"/>
            <a:ext cx="644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KEYWORD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46" name="Google Shape;382;p46">
            <a:extLst>
              <a:ext uri="{FF2B5EF4-FFF2-40B4-BE49-F238E27FC236}">
                <a16:creationId xmlns:a16="http://schemas.microsoft.com/office/drawing/2014/main" id="{0B40F42C-0307-4B8D-BE4D-4F73753B2F8C}"/>
              </a:ext>
            </a:extLst>
          </p:cNvPr>
          <p:cNvGrpSpPr/>
          <p:nvPr/>
        </p:nvGrpSpPr>
        <p:grpSpPr>
          <a:xfrm>
            <a:off x="815275" y="570550"/>
            <a:ext cx="510600" cy="510600"/>
            <a:chOff x="815275" y="570550"/>
            <a:chExt cx="510600" cy="510600"/>
          </a:xfrm>
        </p:grpSpPr>
        <p:sp>
          <p:nvSpPr>
            <p:cNvPr id="47" name="Google Shape;383;p46">
              <a:extLst>
                <a:ext uri="{FF2B5EF4-FFF2-40B4-BE49-F238E27FC236}">
                  <a16:creationId xmlns:a16="http://schemas.microsoft.com/office/drawing/2014/main" id="{EF8D361B-F1D8-45F6-AD8F-97CC822C42A9}"/>
                </a:ext>
              </a:extLst>
            </p:cNvPr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Do Hyeon" pitchFamily="2" charset="-127"/>
                <a:ea typeface="Do Hyeon" pitchFamily="2" charset="-127"/>
              </a:endParaRPr>
            </a:p>
          </p:txBody>
        </p:sp>
        <p:sp>
          <p:nvSpPr>
            <p:cNvPr id="48" name="Google Shape;384;p46">
              <a:extLst>
                <a:ext uri="{FF2B5EF4-FFF2-40B4-BE49-F238E27FC236}">
                  <a16:creationId xmlns:a16="http://schemas.microsoft.com/office/drawing/2014/main" id="{B7C2B3F4-39FC-405E-A22D-079C2FA696FE}"/>
                </a:ext>
              </a:extLst>
            </p:cNvPr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 Hyeon" pitchFamily="2" charset="-127"/>
                <a:ea typeface="Do Hyeon" pitchFamily="2" charset="-127"/>
              </a:endParaRPr>
            </a:p>
          </p:txBody>
        </p:sp>
      </p:grpSp>
      <p:pic>
        <p:nvPicPr>
          <p:cNvPr id="2050" name="Picture 2" descr="키워드, 연구 아이콘">
            <a:extLst>
              <a:ext uri="{FF2B5EF4-FFF2-40B4-BE49-F238E27FC236}">
                <a16:creationId xmlns:a16="http://schemas.microsoft.com/office/drawing/2014/main" id="{756D5593-FA88-4F89-AF7F-7412F9205B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704" y="3478845"/>
            <a:ext cx="1398646" cy="1398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CD7CE8E7-C3AE-4E46-961A-D79B4EB018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325" y="2729125"/>
            <a:ext cx="3467022" cy="188222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414272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/>
          <p:nvPr/>
        </p:nvSpPr>
        <p:spPr>
          <a:xfrm>
            <a:off x="3761700" y="426400"/>
            <a:ext cx="1620600" cy="4389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274" name="Google Shape;274;p40"/>
          <p:cNvSpPr txBox="1">
            <a:spLocks noGrp="1"/>
          </p:cNvSpPr>
          <p:nvPr>
            <p:ph type="title"/>
          </p:nvPr>
        </p:nvSpPr>
        <p:spPr>
          <a:xfrm>
            <a:off x="1874550" y="1972350"/>
            <a:ext cx="5394900" cy="11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Do Hyeon" pitchFamily="2" charset="-127"/>
                <a:ea typeface="Do Hyeon" pitchFamily="2" charset="-127"/>
              </a:rPr>
              <a:t>감사합니다</a:t>
            </a:r>
            <a:r>
              <a:rPr lang="en-US" altLang="ko-KR" dirty="0">
                <a:latin typeface="Do Hyeon" pitchFamily="2" charset="-127"/>
                <a:ea typeface="Do Hyeon" pitchFamily="2" charset="-127"/>
              </a:rPr>
              <a:t>.</a:t>
            </a:r>
            <a:endParaRPr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275" name="Google Shape;275;p40"/>
          <p:cNvSpPr txBox="1">
            <a:spLocks noGrp="1"/>
          </p:cNvSpPr>
          <p:nvPr>
            <p:ph type="subTitle" idx="2"/>
          </p:nvPr>
        </p:nvSpPr>
        <p:spPr>
          <a:xfrm>
            <a:off x="4079925" y="426400"/>
            <a:ext cx="123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Do Hyeon" pitchFamily="2" charset="-127"/>
                <a:ea typeface="Do Hyeon" pitchFamily="2" charset="-127"/>
              </a:rPr>
              <a:t>By Slidesgo</a:t>
            </a:r>
            <a:endParaRPr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277" name="Google Shape;277;p40"/>
          <p:cNvSpPr/>
          <p:nvPr/>
        </p:nvSpPr>
        <p:spPr>
          <a:xfrm rot="-5400000">
            <a:off x="3951075" y="563500"/>
            <a:ext cx="93000" cy="164700"/>
          </a:xfrm>
          <a:prstGeom prst="chevron">
            <a:avLst>
              <a:gd name="adj" fmla="val 6923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4"/>
          <p:cNvSpPr/>
          <p:nvPr/>
        </p:nvSpPr>
        <p:spPr>
          <a:xfrm>
            <a:off x="547650" y="426400"/>
            <a:ext cx="8066700" cy="2215500"/>
          </a:xfrm>
          <a:prstGeom prst="roundRect">
            <a:avLst>
              <a:gd name="adj" fmla="val 9353"/>
            </a:avLst>
          </a:prstGeom>
          <a:solidFill>
            <a:srgbClr val="9434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332" name="Google Shape;332;p44"/>
          <p:cNvGrpSpPr/>
          <p:nvPr/>
        </p:nvGrpSpPr>
        <p:grpSpPr>
          <a:xfrm>
            <a:off x="878225" y="1984725"/>
            <a:ext cx="510600" cy="510600"/>
            <a:chOff x="815275" y="570550"/>
            <a:chExt cx="510600" cy="510600"/>
          </a:xfrm>
        </p:grpSpPr>
        <p:sp>
          <p:nvSpPr>
            <p:cNvPr id="333" name="Google Shape;333;p44"/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Do Hyeon" pitchFamily="2" charset="-127"/>
                <a:ea typeface="Do Hyeon" pitchFamily="2" charset="-127"/>
              </a:endParaRPr>
            </a:p>
          </p:txBody>
        </p:sp>
        <p:sp>
          <p:nvSpPr>
            <p:cNvPr id="334" name="Google Shape;334;p44"/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 Hyeon" pitchFamily="2" charset="-127"/>
                <a:ea typeface="Do Hyeon" pitchFamily="2" charset="-127"/>
              </a:endParaRPr>
            </a:p>
          </p:txBody>
        </p:sp>
      </p:grpSp>
      <p:sp>
        <p:nvSpPr>
          <p:cNvPr id="335" name="Google Shape;335;p44"/>
          <p:cNvSpPr/>
          <p:nvPr/>
        </p:nvSpPr>
        <p:spPr>
          <a:xfrm>
            <a:off x="547650" y="2733121"/>
            <a:ext cx="5367600" cy="841800"/>
          </a:xfrm>
          <a:prstGeom prst="roundRect">
            <a:avLst>
              <a:gd name="adj" fmla="val 18172"/>
            </a:avLst>
          </a:prstGeom>
          <a:solidFill>
            <a:srgbClr val="57B1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36" name="Google Shape;336;p44"/>
          <p:cNvSpPr txBox="1">
            <a:spLocks noGrp="1"/>
          </p:cNvSpPr>
          <p:nvPr>
            <p:ph type="title"/>
          </p:nvPr>
        </p:nvSpPr>
        <p:spPr>
          <a:xfrm>
            <a:off x="1328075" y="1900125"/>
            <a:ext cx="5007000" cy="6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주제 소개</a:t>
            </a:r>
            <a:endParaRPr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37" name="Google Shape;337;p44"/>
          <p:cNvSpPr txBox="1">
            <a:spLocks noGrp="1"/>
          </p:cNvSpPr>
          <p:nvPr>
            <p:ph type="title" idx="2"/>
          </p:nvPr>
        </p:nvSpPr>
        <p:spPr>
          <a:xfrm>
            <a:off x="776350" y="1009750"/>
            <a:ext cx="1420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Do Hyeon" pitchFamily="2" charset="-127"/>
                <a:ea typeface="Do Hyeon" pitchFamily="2" charset="-127"/>
              </a:rPr>
              <a:t>01</a:t>
            </a:r>
            <a:endParaRPr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38" name="Google Shape;338;p44"/>
          <p:cNvSpPr txBox="1">
            <a:spLocks noGrp="1"/>
          </p:cNvSpPr>
          <p:nvPr>
            <p:ph type="subTitle" idx="1"/>
          </p:nvPr>
        </p:nvSpPr>
        <p:spPr>
          <a:xfrm>
            <a:off x="776350" y="2955421"/>
            <a:ext cx="47823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 접근 방법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/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 선정 이유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/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 사용한 자료 소개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40" name="Google Shape;340;p44"/>
          <p:cNvSpPr/>
          <p:nvPr/>
        </p:nvSpPr>
        <p:spPr>
          <a:xfrm>
            <a:off x="6875275" y="570850"/>
            <a:ext cx="1620600" cy="438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41" name="Google Shape;341;p44"/>
          <p:cNvSpPr/>
          <p:nvPr/>
        </p:nvSpPr>
        <p:spPr>
          <a:xfrm rot="-5400000">
            <a:off x="7064650" y="708025"/>
            <a:ext cx="93000" cy="164700"/>
          </a:xfrm>
          <a:prstGeom prst="chevron">
            <a:avLst>
              <a:gd name="adj" fmla="val 69239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42" name="Google Shape;342;p44"/>
          <p:cNvSpPr txBox="1">
            <a:spLocks noGrp="1"/>
          </p:cNvSpPr>
          <p:nvPr>
            <p:ph type="subTitle" idx="3"/>
          </p:nvPr>
        </p:nvSpPr>
        <p:spPr>
          <a:xfrm>
            <a:off x="7193500" y="570850"/>
            <a:ext cx="123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Do Hyeon" pitchFamily="2" charset="-127"/>
                <a:ea typeface="Do Hyeon" pitchFamily="2" charset="-127"/>
              </a:rPr>
              <a:t>Topic</a:t>
            </a:r>
            <a:endParaRPr lang="en-US" dirty="0">
              <a:latin typeface="Do Hyeon" pitchFamily="2" charset="-127"/>
              <a:ea typeface="Do Hyeon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0B0E047-DD82-4E54-B39C-D07578A6A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2242" y="3228302"/>
            <a:ext cx="1344348" cy="1344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037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6"/>
          <p:cNvSpPr/>
          <p:nvPr/>
        </p:nvSpPr>
        <p:spPr>
          <a:xfrm>
            <a:off x="547650" y="426400"/>
            <a:ext cx="8066700" cy="798900"/>
          </a:xfrm>
          <a:prstGeom prst="roundRect">
            <a:avLst>
              <a:gd name="adj" fmla="val 2265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69" name="Google Shape;369;p46"/>
          <p:cNvSpPr txBox="1">
            <a:spLocks noGrp="1"/>
          </p:cNvSpPr>
          <p:nvPr>
            <p:ph type="title"/>
          </p:nvPr>
        </p:nvSpPr>
        <p:spPr>
          <a:xfrm>
            <a:off x="1348800" y="508450"/>
            <a:ext cx="644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접근 방법</a:t>
            </a:r>
            <a:endParaRPr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382" name="Google Shape;382;p46"/>
          <p:cNvGrpSpPr/>
          <p:nvPr/>
        </p:nvGrpSpPr>
        <p:grpSpPr>
          <a:xfrm>
            <a:off x="815275" y="570550"/>
            <a:ext cx="510600" cy="510600"/>
            <a:chOff x="815275" y="570550"/>
            <a:chExt cx="510600" cy="510600"/>
          </a:xfrm>
        </p:grpSpPr>
        <p:sp>
          <p:nvSpPr>
            <p:cNvPr id="383" name="Google Shape;383;p46"/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Do Hyeon" pitchFamily="2" charset="-127"/>
                <a:ea typeface="Do Hyeon" pitchFamily="2" charset="-127"/>
              </a:endParaRPr>
            </a:p>
          </p:txBody>
        </p:sp>
        <p:sp>
          <p:nvSpPr>
            <p:cNvPr id="384" name="Google Shape;384;p46"/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 Hyeon" pitchFamily="2" charset="-127"/>
                <a:ea typeface="Do Hyeon" pitchFamily="2" charset="-127"/>
              </a:endParaRPr>
            </a:p>
          </p:txBody>
        </p:sp>
      </p:grpSp>
      <p:sp>
        <p:nvSpPr>
          <p:cNvPr id="28" name="Google Shape;1322;p74">
            <a:extLst>
              <a:ext uri="{FF2B5EF4-FFF2-40B4-BE49-F238E27FC236}">
                <a16:creationId xmlns:a16="http://schemas.microsoft.com/office/drawing/2014/main" id="{60E5402C-66DE-43C4-AF62-441348B246A2}"/>
              </a:ext>
            </a:extLst>
          </p:cNvPr>
          <p:cNvSpPr/>
          <p:nvPr/>
        </p:nvSpPr>
        <p:spPr>
          <a:xfrm>
            <a:off x="538650" y="1264075"/>
            <a:ext cx="8075700" cy="3613416"/>
          </a:xfrm>
          <a:prstGeom prst="roundRect">
            <a:avLst>
              <a:gd name="adj" fmla="val 7962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43" name="Google Shape;1313;p73">
            <a:extLst>
              <a:ext uri="{FF2B5EF4-FFF2-40B4-BE49-F238E27FC236}">
                <a16:creationId xmlns:a16="http://schemas.microsoft.com/office/drawing/2014/main" id="{4F2F80D6-86FA-4270-882B-1EC465D7F85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5100" y="1374650"/>
            <a:ext cx="7713880" cy="3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b="0" dirty="0">
                <a:latin typeface="Do Hyeon" pitchFamily="2" charset="-127"/>
                <a:ea typeface="Do Hyeon" pitchFamily="2" charset="-127"/>
              </a:rPr>
              <a:t>어떤 키워드나 아이디어가 떠오르지 않음</a:t>
            </a:r>
            <a:endParaRPr lang="en-US" altLang="ko-KR" sz="1600" b="0" dirty="0">
              <a:latin typeface="Do Hyeon" pitchFamily="2" charset="-127"/>
              <a:ea typeface="Do Hyeon" pitchFamily="2" charset="-127"/>
            </a:endParaRPr>
          </a:p>
          <a:p>
            <a:pPr marL="457200" lvl="1" indent="0" algn="l"/>
            <a:r>
              <a:rPr lang="en-US" altLang="ko-KR" sz="1600" dirty="0">
                <a:latin typeface="Do Hyeon" pitchFamily="2" charset="-127"/>
                <a:ea typeface="Do Hyeon" pitchFamily="2" charset="-127"/>
              </a:rPr>
              <a:t>-&gt; </a:t>
            </a:r>
            <a:r>
              <a:rPr lang="ko-KR" altLang="en-US" sz="1600" dirty="0">
                <a:latin typeface="Do Hyeon" pitchFamily="2" charset="-127"/>
                <a:ea typeface="Do Hyeon" pitchFamily="2" charset="-127"/>
              </a:rPr>
              <a:t>일단 무작정 강사님께서 주신 </a:t>
            </a:r>
            <a:r>
              <a:rPr lang="ko-KR" altLang="en-US" sz="1600" dirty="0">
                <a:solidFill>
                  <a:schemeClr val="tx1"/>
                </a:solidFill>
                <a:latin typeface="Do Hyeon" pitchFamily="2" charset="-127"/>
                <a:ea typeface="Do Hyeon" pitchFamily="2" charset="-127"/>
              </a:rPr>
              <a:t>뉴스 파일을 분석 </a:t>
            </a:r>
            <a:r>
              <a:rPr lang="ko-KR" altLang="en-US" sz="1600" dirty="0">
                <a:latin typeface="Do Hyeon" pitchFamily="2" charset="-127"/>
                <a:ea typeface="Do Hyeon" pitchFamily="2" charset="-127"/>
              </a:rPr>
              <a:t>시작</a:t>
            </a:r>
            <a:endParaRPr lang="en-US" altLang="ko-KR" sz="1600" dirty="0">
              <a:latin typeface="Do Hyeon" pitchFamily="2" charset="-127"/>
              <a:ea typeface="Do Hyeon" pitchFamily="2" charset="-127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altLang="ko-KR" sz="1600" b="0" dirty="0">
              <a:latin typeface="Do Hyeon" pitchFamily="2" charset="-127"/>
              <a:ea typeface="Do Hyeon" pitchFamily="2" charset="-127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b="0" dirty="0">
                <a:latin typeface="Do Hyeon" pitchFamily="2" charset="-127"/>
                <a:ea typeface="Do Hyeon" pitchFamily="2" charset="-127"/>
              </a:rPr>
              <a:t>자료에서 궁금했던 부분들을 하나씩 출력 및 </a:t>
            </a:r>
            <a:r>
              <a:rPr lang="ko-KR" altLang="en-US" sz="1600" b="0" dirty="0">
                <a:solidFill>
                  <a:schemeClr val="tx1"/>
                </a:solidFill>
                <a:latin typeface="Do Hyeon" pitchFamily="2" charset="-127"/>
                <a:ea typeface="Do Hyeon" pitchFamily="2" charset="-127"/>
              </a:rPr>
              <a:t>시각화</a:t>
            </a:r>
            <a:endParaRPr lang="en-US" altLang="ko-KR" sz="1600" b="0" dirty="0">
              <a:solidFill>
                <a:schemeClr val="tx1"/>
              </a:solidFill>
              <a:latin typeface="Do Hyeon" pitchFamily="2" charset="-127"/>
              <a:ea typeface="Do Hyeon" pitchFamily="2" charset="-127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altLang="ko-KR" sz="1600" b="0" dirty="0">
              <a:solidFill>
                <a:schemeClr val="tx1"/>
              </a:solidFill>
              <a:latin typeface="Do Hyeon" pitchFamily="2" charset="-127"/>
              <a:ea typeface="Do Hyeon" pitchFamily="2" charset="-127"/>
            </a:endParaRPr>
          </a:p>
          <a:p>
            <a:pPr marL="457200" lvl="1" indent="0" algn="l"/>
            <a:r>
              <a:rPr lang="en-US" altLang="ko-KR" sz="1600" dirty="0">
                <a:latin typeface="Do Hyeon" pitchFamily="2" charset="-127"/>
                <a:ea typeface="Do Hyeon" pitchFamily="2" charset="-127"/>
              </a:rPr>
              <a:t>-&gt; </a:t>
            </a:r>
            <a:r>
              <a:rPr lang="en-US" altLang="ko-KR" sz="1600" dirty="0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23</a:t>
            </a:r>
            <a:r>
              <a:rPr lang="ko-KR" altLang="en-US" sz="1600" dirty="0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년 </a:t>
            </a:r>
            <a:r>
              <a:rPr lang="en-US" altLang="ko-KR" sz="1600" dirty="0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8</a:t>
            </a:r>
            <a:r>
              <a:rPr lang="ko-KR" altLang="en-US" sz="1600" dirty="0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월 </a:t>
            </a:r>
            <a:r>
              <a:rPr lang="en-US" altLang="ko-KR" sz="1600" dirty="0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20</a:t>
            </a:r>
            <a:r>
              <a:rPr lang="ko-KR" altLang="en-US" sz="1600" dirty="0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일</a:t>
            </a:r>
            <a:r>
              <a:rPr lang="ko-KR" altLang="en-US" sz="1600" dirty="0">
                <a:latin typeface="Do Hyeon" pitchFamily="2" charset="-127"/>
                <a:ea typeface="Do Hyeon" pitchFamily="2" charset="-127"/>
              </a:rPr>
              <a:t> 하루동안 발행된 기사들의 특성 분석 </a:t>
            </a:r>
            <a:endParaRPr lang="en-US" altLang="ko-KR" sz="1600" dirty="0">
              <a:latin typeface="Do Hyeon" pitchFamily="2" charset="-127"/>
              <a:ea typeface="Do Hyeon" pitchFamily="2" charset="-127"/>
            </a:endParaRPr>
          </a:p>
          <a:p>
            <a:pPr marL="457200" lvl="1" indent="0" algn="l">
              <a:lnSpc>
                <a:spcPct val="150000"/>
              </a:lnSpc>
            </a:pPr>
            <a:r>
              <a:rPr lang="en-US" altLang="ko-KR" sz="1600" dirty="0">
                <a:latin typeface="Do Hyeon" pitchFamily="2" charset="-127"/>
                <a:ea typeface="Do Hyeon" pitchFamily="2" charset="-127"/>
              </a:rPr>
              <a:t>	1) </a:t>
            </a:r>
            <a:r>
              <a:rPr lang="ko-KR" altLang="en-US" sz="1600" dirty="0">
                <a:latin typeface="Do Hyeon" pitchFamily="2" charset="-127"/>
                <a:ea typeface="Do Hyeon" pitchFamily="2" charset="-127"/>
              </a:rPr>
              <a:t>자료의 </a:t>
            </a:r>
            <a:r>
              <a:rPr lang="en-US" altLang="ko-KR" sz="1600" dirty="0">
                <a:solidFill>
                  <a:srgbClr val="F28C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title</a:t>
            </a:r>
            <a:r>
              <a:rPr lang="ko-KR" altLang="en-US" sz="1600" dirty="0">
                <a:latin typeface="Do Hyeon" pitchFamily="2" charset="-127"/>
                <a:ea typeface="Do Hyeon" pitchFamily="2" charset="-127"/>
              </a:rPr>
              <a:t>을 이용해서 가장 많이 포함된 단어 </a:t>
            </a:r>
            <a:r>
              <a:rPr lang="ko-KR" altLang="en-US" sz="1600" dirty="0">
                <a:solidFill>
                  <a:srgbClr val="5858E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상위 </a:t>
            </a:r>
            <a:r>
              <a:rPr lang="en-US" altLang="ko-KR" sz="1600" dirty="0">
                <a:solidFill>
                  <a:srgbClr val="5858E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10</a:t>
            </a:r>
            <a:r>
              <a:rPr lang="ko-KR" altLang="en-US" sz="1600" dirty="0">
                <a:solidFill>
                  <a:srgbClr val="5858E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개 </a:t>
            </a:r>
            <a:endParaRPr lang="en-US" altLang="ko-KR" sz="1600" dirty="0">
              <a:solidFill>
                <a:srgbClr val="5858E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  <a:p>
            <a:pPr marL="457200" lvl="1" indent="0" algn="l">
              <a:lnSpc>
                <a:spcPct val="150000"/>
              </a:lnSpc>
            </a:pPr>
            <a:r>
              <a:rPr lang="en-US" altLang="ko-KR" sz="1600" dirty="0">
                <a:latin typeface="Do Hyeon" pitchFamily="2" charset="-127"/>
                <a:ea typeface="Do Hyeon" pitchFamily="2" charset="-127"/>
              </a:rPr>
              <a:t>	2) </a:t>
            </a:r>
            <a:r>
              <a:rPr lang="ko-KR" altLang="en-US" sz="1600" dirty="0">
                <a:latin typeface="Do Hyeon" pitchFamily="2" charset="-127"/>
                <a:ea typeface="Do Hyeon" pitchFamily="2" charset="-127"/>
              </a:rPr>
              <a:t>각 </a:t>
            </a:r>
            <a:r>
              <a:rPr lang="ko-KR" altLang="en-US" sz="1600" dirty="0">
                <a:solidFill>
                  <a:srgbClr val="5858E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언론사 별</a:t>
            </a:r>
            <a:r>
              <a:rPr lang="ko-KR" altLang="en-US" sz="1600" dirty="0">
                <a:solidFill>
                  <a:srgbClr val="5858E0"/>
                </a:solidFill>
                <a:latin typeface="Do Hyeon" pitchFamily="2" charset="-127"/>
                <a:ea typeface="Do Hyeon" pitchFamily="2" charset="-127"/>
              </a:rPr>
              <a:t> </a:t>
            </a:r>
            <a:r>
              <a:rPr lang="ko-KR" altLang="en-US" sz="1600" dirty="0">
                <a:latin typeface="Do Hyeon" pitchFamily="2" charset="-127"/>
                <a:ea typeface="Do Hyeon" pitchFamily="2" charset="-127"/>
              </a:rPr>
              <a:t>기사 개수 </a:t>
            </a:r>
            <a:endParaRPr lang="en-US" altLang="ko-KR" sz="1600" dirty="0">
              <a:latin typeface="Do Hyeon" pitchFamily="2" charset="-127"/>
              <a:ea typeface="Do Hyeon" pitchFamily="2" charset="-127"/>
            </a:endParaRPr>
          </a:p>
          <a:p>
            <a:pPr marL="457200" lvl="1" indent="0" algn="l">
              <a:lnSpc>
                <a:spcPct val="150000"/>
              </a:lnSpc>
            </a:pPr>
            <a:r>
              <a:rPr lang="en-US" altLang="ko-KR" sz="1600" dirty="0">
                <a:latin typeface="Do Hyeon" pitchFamily="2" charset="-127"/>
                <a:ea typeface="Do Hyeon" pitchFamily="2" charset="-127"/>
              </a:rPr>
              <a:t>	3) </a:t>
            </a:r>
            <a:r>
              <a:rPr lang="ko-KR" altLang="en-US" sz="1600" dirty="0">
                <a:solidFill>
                  <a:srgbClr val="5858E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시간대 별 </a:t>
            </a:r>
            <a:r>
              <a:rPr lang="ko-KR" altLang="en-US" sz="1600" dirty="0">
                <a:latin typeface="Do Hyeon" pitchFamily="2" charset="-127"/>
                <a:ea typeface="Do Hyeon" pitchFamily="2" charset="-127"/>
              </a:rPr>
              <a:t>작성된 총 기사 개수 </a:t>
            </a:r>
            <a:r>
              <a:rPr lang="en-US" altLang="ko-KR" sz="1600" dirty="0">
                <a:latin typeface="Do Hyeon" pitchFamily="2" charset="-127"/>
                <a:ea typeface="Do Hyeon" pitchFamily="2" charset="-127"/>
              </a:rPr>
              <a:t>(</a:t>
            </a:r>
            <a:r>
              <a:rPr lang="ko-KR" altLang="en-US" sz="1600" dirty="0">
                <a:latin typeface="Do Hyeon" pitchFamily="2" charset="-127"/>
                <a:ea typeface="Do Hyeon" pitchFamily="2" charset="-127"/>
              </a:rPr>
              <a:t>주중</a:t>
            </a:r>
            <a:r>
              <a:rPr lang="en-US" altLang="ko-KR" sz="1600" dirty="0">
                <a:latin typeface="Do Hyeon" pitchFamily="2" charset="-127"/>
                <a:ea typeface="Do Hyeon" pitchFamily="2" charset="-127"/>
              </a:rPr>
              <a:t>,</a:t>
            </a:r>
            <a:r>
              <a:rPr lang="ko-KR" altLang="en-US" sz="1600" dirty="0">
                <a:latin typeface="Do Hyeon" pitchFamily="2" charset="-127"/>
                <a:ea typeface="Do Hyeon" pitchFamily="2" charset="-127"/>
              </a:rPr>
              <a:t>주말</a:t>
            </a:r>
            <a:r>
              <a:rPr lang="en-US" altLang="ko-KR" sz="1600" dirty="0">
                <a:latin typeface="Do Hyeon" pitchFamily="2" charset="-127"/>
                <a:ea typeface="Do Hyeon" pitchFamily="2" charset="-127"/>
              </a:rPr>
              <a:t>)</a:t>
            </a:r>
          </a:p>
          <a:p>
            <a:pPr marL="457200" lvl="1" indent="0" algn="l">
              <a:lnSpc>
                <a:spcPct val="150000"/>
              </a:lnSpc>
            </a:pPr>
            <a:r>
              <a:rPr lang="en-US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	</a:t>
            </a:r>
            <a:r>
              <a:rPr lang="en-US" altLang="ko-KR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4)</a:t>
            </a:r>
            <a:r>
              <a:rPr lang="en-US" altLang="ko-KR" sz="1600" dirty="0">
                <a:solidFill>
                  <a:srgbClr val="F8F200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 </a:t>
            </a:r>
            <a:r>
              <a:rPr lang="ko-KR" altLang="en-US" sz="1600" dirty="0">
                <a:solidFill>
                  <a:srgbClr val="5858E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카테고리 별</a:t>
            </a:r>
            <a:r>
              <a:rPr lang="ko-KR" altLang="en-US" sz="1600" dirty="0">
                <a:solidFill>
                  <a:srgbClr val="5858E0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 </a:t>
            </a:r>
            <a:r>
              <a:rPr lang="ko-KR" altLang="en-US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기사 개수 </a:t>
            </a:r>
            <a:endParaRPr lang="en-US" altLang="ko-KR" sz="1600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  <a:p>
            <a:pPr marL="457200" lvl="1" indent="0" algn="l">
              <a:lnSpc>
                <a:spcPct val="150000"/>
              </a:lnSpc>
            </a:pPr>
            <a:r>
              <a:rPr lang="en-US" altLang="ko-KR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	5) </a:t>
            </a:r>
            <a:r>
              <a:rPr lang="ko-KR" altLang="en-US" sz="1600" dirty="0">
                <a:solidFill>
                  <a:srgbClr val="5858E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카테고리 별</a:t>
            </a:r>
            <a:r>
              <a:rPr lang="ko-KR" altLang="en-US" sz="1600" dirty="0">
                <a:solidFill>
                  <a:srgbClr val="5858E0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 </a:t>
            </a:r>
            <a:r>
              <a:rPr lang="ko-KR" altLang="en-US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기사 </a:t>
            </a:r>
            <a:r>
              <a:rPr lang="ko-KR" altLang="en-US" sz="1600" dirty="0">
                <a:solidFill>
                  <a:srgbClr val="5858E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시간 별</a:t>
            </a:r>
            <a:r>
              <a:rPr lang="ko-KR" altLang="en-US" sz="1600" dirty="0">
                <a:solidFill>
                  <a:srgbClr val="5858E0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 </a:t>
            </a:r>
            <a:r>
              <a:rPr lang="ko-KR" altLang="en-US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작성 분포</a:t>
            </a:r>
            <a:endParaRPr lang="en-US" altLang="ko-KR" sz="1600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  <a:p>
            <a:pPr marL="457200" lvl="1" indent="0" algn="l"/>
            <a:endParaRPr lang="en-US" altLang="ko-KR" sz="1600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  <a:p>
            <a:pPr marL="457200" lvl="1" indent="0" algn="l"/>
            <a:r>
              <a:rPr lang="en-US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	</a:t>
            </a:r>
            <a:endParaRPr lang="en-US" altLang="ko-KR" sz="1600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8A51A577-6B04-4AFA-AC23-9896BB1253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9449" y="3664884"/>
            <a:ext cx="1052216" cy="1052216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6"/>
          <p:cNvSpPr/>
          <p:nvPr/>
        </p:nvSpPr>
        <p:spPr>
          <a:xfrm>
            <a:off x="547650" y="426400"/>
            <a:ext cx="8066700" cy="798900"/>
          </a:xfrm>
          <a:prstGeom prst="roundRect">
            <a:avLst>
              <a:gd name="adj" fmla="val 2265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oto Sans KR SemiBold" panose="020B0200000000000000" pitchFamily="50" charset="-127"/>
              <a:ea typeface="Noto Sans KR SemiBold" panose="020B0200000000000000" pitchFamily="50" charset="-127"/>
            </a:endParaRPr>
          </a:p>
        </p:txBody>
      </p:sp>
      <p:sp>
        <p:nvSpPr>
          <p:cNvPr id="369" name="Google Shape;369;p46"/>
          <p:cNvSpPr txBox="1">
            <a:spLocks noGrp="1"/>
          </p:cNvSpPr>
          <p:nvPr>
            <p:ph type="title"/>
          </p:nvPr>
        </p:nvSpPr>
        <p:spPr>
          <a:xfrm>
            <a:off x="1348800" y="465175"/>
            <a:ext cx="644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주제 선정 이유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382" name="Google Shape;382;p46"/>
          <p:cNvGrpSpPr/>
          <p:nvPr/>
        </p:nvGrpSpPr>
        <p:grpSpPr>
          <a:xfrm>
            <a:off x="815275" y="570550"/>
            <a:ext cx="510600" cy="510600"/>
            <a:chOff x="815275" y="570550"/>
            <a:chExt cx="510600" cy="510600"/>
          </a:xfrm>
        </p:grpSpPr>
        <p:sp>
          <p:nvSpPr>
            <p:cNvPr id="383" name="Google Shape;383;p46"/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</a:endParaRPr>
            </a:p>
          </p:txBody>
        </p:sp>
        <p:sp>
          <p:nvSpPr>
            <p:cNvPr id="384" name="Google Shape;384;p46"/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oto Sans KR SemiBold" panose="020B0200000000000000" pitchFamily="50" charset="-127"/>
                <a:ea typeface="Noto Sans KR SemiBold" panose="020B0200000000000000" pitchFamily="50" charset="-127"/>
              </a:endParaRPr>
            </a:p>
          </p:txBody>
        </p:sp>
      </p:grpSp>
      <p:sp>
        <p:nvSpPr>
          <p:cNvPr id="37" name="Google Shape;1322;p74">
            <a:extLst>
              <a:ext uri="{FF2B5EF4-FFF2-40B4-BE49-F238E27FC236}">
                <a16:creationId xmlns:a16="http://schemas.microsoft.com/office/drawing/2014/main" id="{681C2674-ACF7-4273-88ED-198580641649}"/>
              </a:ext>
            </a:extLst>
          </p:cNvPr>
          <p:cNvSpPr/>
          <p:nvPr/>
        </p:nvSpPr>
        <p:spPr>
          <a:xfrm>
            <a:off x="538650" y="1264075"/>
            <a:ext cx="8075700" cy="3613416"/>
          </a:xfrm>
          <a:prstGeom prst="roundRect">
            <a:avLst>
              <a:gd name="adj" fmla="val 7962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" name="Google Shape;1313;p73">
            <a:extLst>
              <a:ext uri="{FF2B5EF4-FFF2-40B4-BE49-F238E27FC236}">
                <a16:creationId xmlns:a16="http://schemas.microsoft.com/office/drawing/2014/main" id="{DFD61C67-5F64-43A1-B35A-EFC60E8FF1C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5100" y="1374650"/>
            <a:ext cx="7713880" cy="3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b="0" dirty="0">
                <a:latin typeface="Do Hyeon" pitchFamily="2" charset="-127"/>
                <a:ea typeface="Do Hyeon" pitchFamily="2" charset="-127"/>
              </a:rPr>
              <a:t>그 중 카테고리 별 기사 시간 별 작성 분포를 묘사 분석 </a:t>
            </a:r>
            <a:endParaRPr lang="en-US" altLang="ko-KR" sz="1600" b="0" dirty="0">
              <a:latin typeface="Do Hyeon" pitchFamily="2" charset="-127"/>
              <a:ea typeface="Do Hyeon" pitchFamily="2" charset="-127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b="0" dirty="0">
                <a:latin typeface="Do Hyeon" pitchFamily="2" charset="-127"/>
                <a:ea typeface="Do Hyeon" pitchFamily="2" charset="-127"/>
              </a:rPr>
              <a:t>	-&gt; </a:t>
            </a:r>
            <a:r>
              <a:rPr lang="ko-KR" altLang="en-US" sz="1600" b="0" dirty="0">
                <a:solidFill>
                  <a:srgbClr val="5858E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스포츠 </a:t>
            </a:r>
            <a:r>
              <a:rPr lang="ko-KR" altLang="en-US" sz="1600" b="0" dirty="0">
                <a:latin typeface="Do Hyeon" pitchFamily="2" charset="-127"/>
                <a:ea typeface="Do Hyeon" pitchFamily="2" charset="-127"/>
              </a:rPr>
              <a:t> 분야 기사 개수가 다른 분야에 비해 </a:t>
            </a:r>
            <a:endParaRPr lang="en-US" altLang="ko-KR" sz="1600" b="0" dirty="0">
              <a:latin typeface="Do Hyeon" pitchFamily="2" charset="-127"/>
              <a:ea typeface="Do Hyeon" pitchFamily="2" charset="-127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b="0" dirty="0">
                <a:solidFill>
                  <a:srgbClr val="F28C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	17</a:t>
            </a:r>
            <a:r>
              <a:rPr lang="ko-KR" altLang="en-US" sz="1600" b="0" dirty="0">
                <a:solidFill>
                  <a:srgbClr val="F28C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시</a:t>
            </a:r>
            <a:r>
              <a:rPr lang="en-US" altLang="ko-KR" sz="1600" b="0" dirty="0">
                <a:solidFill>
                  <a:srgbClr val="F28C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~18</a:t>
            </a:r>
            <a:r>
              <a:rPr lang="ko-KR" altLang="en-US" sz="1600" b="0" dirty="0">
                <a:solidFill>
                  <a:srgbClr val="F28C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시 사이 </a:t>
            </a:r>
            <a:r>
              <a:rPr lang="ko-KR" altLang="en-US" sz="1600" b="0" dirty="0">
                <a:latin typeface="Do Hyeon" pitchFamily="2" charset="-127"/>
                <a:ea typeface="Do Hyeon" pitchFamily="2" charset="-127"/>
              </a:rPr>
              <a:t>월등히 높다는 걸 진단</a:t>
            </a:r>
            <a:endParaRPr lang="en-US" altLang="ko-KR" sz="1600" b="0" dirty="0">
              <a:latin typeface="Do Hyeon" pitchFamily="2" charset="-127"/>
              <a:ea typeface="Do Hyeon" pitchFamily="2" charset="-127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600" b="0" dirty="0">
              <a:latin typeface="Do Hyeon" pitchFamily="2" charset="-127"/>
              <a:ea typeface="Do Hyeon" pitchFamily="2" charset="-127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600" b="0" dirty="0">
                <a:latin typeface="Do Hyeon" pitchFamily="2" charset="-127"/>
                <a:ea typeface="Do Hyeon" pitchFamily="2" charset="-127"/>
              </a:rPr>
              <a:t>그 이유가 무엇일까</a:t>
            </a:r>
            <a:r>
              <a:rPr lang="ko-KR" altLang="en-US" sz="1600" b="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 궁금해서</a:t>
            </a:r>
            <a:endParaRPr lang="en-US" altLang="ko-KR" sz="1600" b="0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b="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  </a:t>
            </a:r>
            <a:r>
              <a:rPr lang="ko-KR" altLang="en-US" sz="1600" b="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해당 주제로</a:t>
            </a:r>
            <a:r>
              <a:rPr lang="en-US" altLang="ko-KR" sz="1600" b="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 </a:t>
            </a:r>
            <a:r>
              <a:rPr lang="ko-KR" altLang="en-US" sz="1600" b="0" dirty="0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예측 분석 </a:t>
            </a:r>
            <a:r>
              <a:rPr lang="ko-KR" altLang="en-US" sz="1600" b="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하기로 함</a:t>
            </a:r>
            <a:endParaRPr lang="en-US" altLang="ko-KR" sz="1600" b="0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  <a:p>
            <a:pPr marL="457200" lvl="1" indent="0" algn="l">
              <a:lnSpc>
                <a:spcPct val="150000"/>
              </a:lnSpc>
            </a:pPr>
            <a:r>
              <a:rPr lang="en-US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	</a:t>
            </a:r>
            <a:endParaRPr lang="en-US" altLang="ko-KR" sz="1600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5C1D5D6-B426-44E9-ACF1-D8B6B0C843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7863" y="2571750"/>
            <a:ext cx="3897740" cy="2107812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3158E5BF-6D9F-42E9-BD5A-DCEB954559F6}"/>
              </a:ext>
            </a:extLst>
          </p:cNvPr>
          <p:cNvCxnSpPr/>
          <p:nvPr/>
        </p:nvCxnSpPr>
        <p:spPr>
          <a:xfrm>
            <a:off x="2983830" y="2482372"/>
            <a:ext cx="4056361" cy="295203"/>
          </a:xfrm>
          <a:prstGeom prst="bentConnector3">
            <a:avLst>
              <a:gd name="adj1" fmla="val -169"/>
            </a:avLst>
          </a:prstGeom>
          <a:ln w="12700">
            <a:solidFill>
              <a:srgbClr val="F28C27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타원 18">
            <a:extLst>
              <a:ext uri="{FF2B5EF4-FFF2-40B4-BE49-F238E27FC236}">
                <a16:creationId xmlns:a16="http://schemas.microsoft.com/office/drawing/2014/main" id="{FECED9CE-A1B4-4884-833C-B9515E0CD2A9}"/>
              </a:ext>
            </a:extLst>
          </p:cNvPr>
          <p:cNvSpPr/>
          <p:nvPr/>
        </p:nvSpPr>
        <p:spPr>
          <a:xfrm>
            <a:off x="7037886" y="2626051"/>
            <a:ext cx="357510" cy="371261"/>
          </a:xfrm>
          <a:prstGeom prst="ellipse">
            <a:avLst/>
          </a:prstGeom>
          <a:noFill/>
          <a:ln w="12700">
            <a:solidFill>
              <a:srgbClr val="F28C27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69404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1322;p74">
            <a:extLst>
              <a:ext uri="{FF2B5EF4-FFF2-40B4-BE49-F238E27FC236}">
                <a16:creationId xmlns:a16="http://schemas.microsoft.com/office/drawing/2014/main" id="{66BDE01A-F2F8-4F56-AFEB-B99FD9C3B5D0}"/>
              </a:ext>
            </a:extLst>
          </p:cNvPr>
          <p:cNvSpPr/>
          <p:nvPr/>
        </p:nvSpPr>
        <p:spPr>
          <a:xfrm>
            <a:off x="538650" y="1264075"/>
            <a:ext cx="8054109" cy="3613416"/>
          </a:xfrm>
          <a:prstGeom prst="roundRect">
            <a:avLst>
              <a:gd name="adj" fmla="val 7962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1313;p73">
            <a:extLst>
              <a:ext uri="{FF2B5EF4-FFF2-40B4-BE49-F238E27FC236}">
                <a16:creationId xmlns:a16="http://schemas.microsoft.com/office/drawing/2014/main" id="{85E2E229-3C2C-40A0-8616-A511AD974D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5099" y="1374650"/>
            <a:ext cx="7693255" cy="3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1600" b="0" dirty="0">
                <a:latin typeface="Do Hyeon" pitchFamily="2" charset="-127"/>
                <a:ea typeface="Do Hyeon" pitchFamily="2" charset="-127"/>
              </a:rPr>
              <a:t>&lt;MAIN&gt;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b="0" dirty="0">
                <a:latin typeface="Do Hyeon" pitchFamily="2" charset="-127"/>
                <a:ea typeface="Do Hyeon" pitchFamily="2" charset="-127"/>
              </a:rPr>
              <a:t>   :</a:t>
            </a:r>
            <a:r>
              <a:rPr lang="en-US" altLang="ko-KR" sz="2000" b="0" dirty="0">
                <a:latin typeface="Do Hyeon" pitchFamily="2" charset="-127"/>
                <a:ea typeface="Do Hyeon" pitchFamily="2" charset="-127"/>
              </a:rPr>
              <a:t> </a:t>
            </a:r>
            <a:r>
              <a:rPr lang="en-US" altLang="ko-KR" b="0" dirty="0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20230820.pkl</a:t>
            </a:r>
            <a:endParaRPr lang="en-US" altLang="ko-KR" sz="2000" b="0" dirty="0">
              <a:solidFill>
                <a:srgbClr val="57B16B"/>
              </a:solidFill>
              <a:latin typeface="Do Hyeon" pitchFamily="2" charset="-127"/>
              <a:ea typeface="Do Hyeon" pitchFamily="2" charset="-127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1600" b="0" dirty="0">
                <a:latin typeface="Do Hyeon" pitchFamily="2" charset="-127"/>
                <a:ea typeface="Do Hyeon" pitchFamily="2" charset="-127"/>
              </a:rPr>
              <a:t>&lt;OTHERS&gt;</a:t>
            </a:r>
          </a:p>
          <a:p>
            <a:pPr marL="457200" lvl="1" indent="0" algn="l">
              <a:lnSpc>
                <a:spcPct val="150000"/>
              </a:lnSpc>
            </a:pPr>
            <a:r>
              <a:rPr lang="en-US" altLang="ko-KR" sz="20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: </a:t>
            </a:r>
            <a:r>
              <a:rPr lang="en-US" altLang="ko-KR" sz="1600" dirty="0">
                <a:latin typeface="Do Hyeon" pitchFamily="2" charset="-127"/>
                <a:ea typeface="Do Hyeon" pitchFamily="2" charset="-127"/>
              </a:rPr>
              <a:t>20230815.pkl ~ 20230821.pkl </a:t>
            </a:r>
          </a:p>
          <a:p>
            <a:pPr marL="457200" lvl="1" indent="0" algn="l">
              <a:lnSpc>
                <a:spcPct val="150000"/>
              </a:lnSpc>
            </a:pPr>
            <a:endParaRPr lang="en-US" altLang="ko-KR" sz="1600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44" name="Google Shape;360;p46">
            <a:extLst>
              <a:ext uri="{FF2B5EF4-FFF2-40B4-BE49-F238E27FC236}">
                <a16:creationId xmlns:a16="http://schemas.microsoft.com/office/drawing/2014/main" id="{1700F5FE-A0A4-47E8-AE5F-36D88AA1D17E}"/>
              </a:ext>
            </a:extLst>
          </p:cNvPr>
          <p:cNvSpPr/>
          <p:nvPr/>
        </p:nvSpPr>
        <p:spPr>
          <a:xfrm>
            <a:off x="547650" y="426400"/>
            <a:ext cx="8066700" cy="798900"/>
          </a:xfrm>
          <a:prstGeom prst="roundRect">
            <a:avLst>
              <a:gd name="adj" fmla="val 2265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oto Sans KR SemiBold" panose="020B0200000000000000" pitchFamily="50" charset="-127"/>
              <a:ea typeface="Noto Sans KR SemiBold" panose="020B0200000000000000" pitchFamily="50" charset="-127"/>
            </a:endParaRPr>
          </a:p>
        </p:txBody>
      </p:sp>
      <p:sp>
        <p:nvSpPr>
          <p:cNvPr id="45" name="Google Shape;369;p46">
            <a:extLst>
              <a:ext uri="{FF2B5EF4-FFF2-40B4-BE49-F238E27FC236}">
                <a16:creationId xmlns:a16="http://schemas.microsoft.com/office/drawing/2014/main" id="{9BED72A5-4C02-4BCE-9E88-58A5B667A5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48800" y="465175"/>
            <a:ext cx="644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사용한 자료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46" name="Google Shape;382;p46">
            <a:extLst>
              <a:ext uri="{FF2B5EF4-FFF2-40B4-BE49-F238E27FC236}">
                <a16:creationId xmlns:a16="http://schemas.microsoft.com/office/drawing/2014/main" id="{0B40F42C-0307-4B8D-BE4D-4F73753B2F8C}"/>
              </a:ext>
            </a:extLst>
          </p:cNvPr>
          <p:cNvGrpSpPr/>
          <p:nvPr/>
        </p:nvGrpSpPr>
        <p:grpSpPr>
          <a:xfrm>
            <a:off x="815275" y="570550"/>
            <a:ext cx="510600" cy="510600"/>
            <a:chOff x="815275" y="570550"/>
            <a:chExt cx="510600" cy="510600"/>
          </a:xfrm>
        </p:grpSpPr>
        <p:sp>
          <p:nvSpPr>
            <p:cNvPr id="47" name="Google Shape;383;p46">
              <a:extLst>
                <a:ext uri="{FF2B5EF4-FFF2-40B4-BE49-F238E27FC236}">
                  <a16:creationId xmlns:a16="http://schemas.microsoft.com/office/drawing/2014/main" id="{EF8D361B-F1D8-45F6-AD8F-97CC822C42A9}"/>
                </a:ext>
              </a:extLst>
            </p:cNvPr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</a:endParaRPr>
            </a:p>
          </p:txBody>
        </p:sp>
        <p:sp>
          <p:nvSpPr>
            <p:cNvPr id="48" name="Google Shape;384;p46">
              <a:extLst>
                <a:ext uri="{FF2B5EF4-FFF2-40B4-BE49-F238E27FC236}">
                  <a16:creationId xmlns:a16="http://schemas.microsoft.com/office/drawing/2014/main" id="{B7C2B3F4-39FC-405E-A22D-079C2FA696FE}"/>
                </a:ext>
              </a:extLst>
            </p:cNvPr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oto Sans KR SemiBold" panose="020B0200000000000000" pitchFamily="50" charset="-127"/>
                <a:ea typeface="Noto Sans KR SemiBold" panose="020B0200000000000000" pitchFamily="50" charset="-127"/>
              </a:endParaRP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70B4E70C-C74C-4A36-979B-1F7AB8A4B7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721" y="3465095"/>
            <a:ext cx="4203934" cy="10457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3B37AD59-2994-479C-99A3-3241072F0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7752" y="1476500"/>
            <a:ext cx="3391149" cy="30343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9639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4"/>
          <p:cNvSpPr/>
          <p:nvPr/>
        </p:nvSpPr>
        <p:spPr>
          <a:xfrm>
            <a:off x="547650" y="426400"/>
            <a:ext cx="8066700" cy="2215500"/>
          </a:xfrm>
          <a:prstGeom prst="roundRect">
            <a:avLst>
              <a:gd name="adj" fmla="val 9353"/>
            </a:avLst>
          </a:prstGeom>
          <a:solidFill>
            <a:srgbClr val="5858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332" name="Google Shape;332;p44"/>
          <p:cNvGrpSpPr/>
          <p:nvPr/>
        </p:nvGrpSpPr>
        <p:grpSpPr>
          <a:xfrm>
            <a:off x="878225" y="1984725"/>
            <a:ext cx="510600" cy="510600"/>
            <a:chOff x="815275" y="570550"/>
            <a:chExt cx="510600" cy="510600"/>
          </a:xfrm>
        </p:grpSpPr>
        <p:sp>
          <p:nvSpPr>
            <p:cNvPr id="333" name="Google Shape;333;p44"/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Do Hyeon" pitchFamily="2" charset="-127"/>
                <a:ea typeface="Do Hyeon" pitchFamily="2" charset="-127"/>
              </a:endParaRPr>
            </a:p>
          </p:txBody>
        </p:sp>
        <p:sp>
          <p:nvSpPr>
            <p:cNvPr id="334" name="Google Shape;334;p44"/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 Hyeon" pitchFamily="2" charset="-127"/>
                <a:ea typeface="Do Hyeon" pitchFamily="2" charset="-127"/>
              </a:endParaRPr>
            </a:p>
          </p:txBody>
        </p:sp>
      </p:grpSp>
      <p:sp>
        <p:nvSpPr>
          <p:cNvPr id="335" name="Google Shape;335;p44"/>
          <p:cNvSpPr/>
          <p:nvPr/>
        </p:nvSpPr>
        <p:spPr>
          <a:xfrm>
            <a:off x="547650" y="2733121"/>
            <a:ext cx="5367600" cy="841800"/>
          </a:xfrm>
          <a:prstGeom prst="roundRect">
            <a:avLst>
              <a:gd name="adj" fmla="val 18172"/>
            </a:avLst>
          </a:prstGeom>
          <a:solidFill>
            <a:srgbClr val="57B1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36" name="Google Shape;336;p44"/>
          <p:cNvSpPr txBox="1">
            <a:spLocks noGrp="1"/>
          </p:cNvSpPr>
          <p:nvPr>
            <p:ph type="title"/>
          </p:nvPr>
        </p:nvSpPr>
        <p:spPr>
          <a:xfrm>
            <a:off x="1328075" y="1900125"/>
            <a:ext cx="5007000" cy="6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코드 및 시각화</a:t>
            </a:r>
            <a:endParaRPr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37" name="Google Shape;337;p44"/>
          <p:cNvSpPr txBox="1">
            <a:spLocks noGrp="1"/>
          </p:cNvSpPr>
          <p:nvPr>
            <p:ph type="title" idx="2"/>
          </p:nvPr>
        </p:nvSpPr>
        <p:spPr>
          <a:xfrm>
            <a:off x="776350" y="1009750"/>
            <a:ext cx="1420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Do Hyeon" pitchFamily="2" charset="-127"/>
                <a:ea typeface="Do Hyeon" pitchFamily="2" charset="-127"/>
              </a:rPr>
              <a:t>02</a:t>
            </a:r>
            <a:endParaRPr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38" name="Google Shape;338;p44"/>
          <p:cNvSpPr txBox="1">
            <a:spLocks noGrp="1"/>
          </p:cNvSpPr>
          <p:nvPr>
            <p:ph type="subTitle" idx="1"/>
          </p:nvPr>
        </p:nvSpPr>
        <p:spPr>
          <a:xfrm>
            <a:off x="776349" y="2955421"/>
            <a:ext cx="4991933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관련 작성 코드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/ </a:t>
            </a:r>
            <a:r>
              <a:rPr lang="ko-KR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시각화 자료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40" name="Google Shape;340;p44"/>
          <p:cNvSpPr/>
          <p:nvPr/>
        </p:nvSpPr>
        <p:spPr>
          <a:xfrm>
            <a:off x="6875275" y="570850"/>
            <a:ext cx="1620600" cy="438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41" name="Google Shape;341;p44"/>
          <p:cNvSpPr/>
          <p:nvPr/>
        </p:nvSpPr>
        <p:spPr>
          <a:xfrm rot="-5400000">
            <a:off x="7064650" y="708025"/>
            <a:ext cx="93000" cy="164700"/>
          </a:xfrm>
          <a:prstGeom prst="chevron">
            <a:avLst>
              <a:gd name="adj" fmla="val 69239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42" name="Google Shape;342;p44"/>
          <p:cNvSpPr txBox="1">
            <a:spLocks noGrp="1"/>
          </p:cNvSpPr>
          <p:nvPr>
            <p:ph type="subTitle" idx="3"/>
          </p:nvPr>
        </p:nvSpPr>
        <p:spPr>
          <a:xfrm>
            <a:off x="7193500" y="570850"/>
            <a:ext cx="123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Do Hyeon" pitchFamily="2" charset="-127"/>
                <a:ea typeface="Do Hyeon" pitchFamily="2" charset="-127"/>
              </a:rPr>
              <a:t>Code &amp; Graph</a:t>
            </a:r>
            <a:endParaRPr lang="en-US" dirty="0">
              <a:latin typeface="Do Hyeon" pitchFamily="2" charset="-127"/>
              <a:ea typeface="Do Hyeon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9DF7F51-695F-487D-B608-0B7A6ED28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2612" y="3221265"/>
            <a:ext cx="1302609" cy="130260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1322;p74">
            <a:extLst>
              <a:ext uri="{FF2B5EF4-FFF2-40B4-BE49-F238E27FC236}">
                <a16:creationId xmlns:a16="http://schemas.microsoft.com/office/drawing/2014/main" id="{66BDE01A-F2F8-4F56-AFEB-B99FD9C3B5D0}"/>
              </a:ext>
            </a:extLst>
          </p:cNvPr>
          <p:cNvSpPr/>
          <p:nvPr/>
        </p:nvSpPr>
        <p:spPr>
          <a:xfrm>
            <a:off x="538650" y="1264075"/>
            <a:ext cx="3228953" cy="3613416"/>
          </a:xfrm>
          <a:prstGeom prst="roundRect">
            <a:avLst>
              <a:gd name="adj" fmla="val 7962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1313;p73">
            <a:extLst>
              <a:ext uri="{FF2B5EF4-FFF2-40B4-BE49-F238E27FC236}">
                <a16:creationId xmlns:a16="http://schemas.microsoft.com/office/drawing/2014/main" id="{85E2E229-3C2C-40A0-8616-A511AD974D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5100" y="1374650"/>
            <a:ext cx="3084284" cy="3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>
              <a:lnSpc>
                <a:spcPct val="150000"/>
              </a:lnSpc>
              <a:buAutoNum type="arabicParenR"/>
            </a:pPr>
            <a:r>
              <a:rPr lang="ko-KR" altLang="en-US" sz="1600" dirty="0">
                <a:latin typeface="Do Hyeon" pitchFamily="2" charset="-127"/>
                <a:ea typeface="Do Hyeon" pitchFamily="2" charset="-127"/>
              </a:rPr>
              <a:t>자료의 </a:t>
            </a:r>
            <a:r>
              <a:rPr lang="en-US" altLang="ko-KR" sz="1600" dirty="0">
                <a:solidFill>
                  <a:srgbClr val="F28C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title</a:t>
            </a:r>
            <a:r>
              <a:rPr lang="ko-KR" altLang="en-US" sz="1600" dirty="0">
                <a:latin typeface="Do Hyeon" pitchFamily="2" charset="-127"/>
                <a:ea typeface="Do Hyeon" pitchFamily="2" charset="-127"/>
              </a:rPr>
              <a:t>을 이용해서 가장 많이 포함된 단어 </a:t>
            </a:r>
            <a:r>
              <a:rPr lang="ko-KR" altLang="en-US" sz="1600" dirty="0">
                <a:solidFill>
                  <a:srgbClr val="5858E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상위 </a:t>
            </a:r>
            <a:r>
              <a:rPr lang="en-US" altLang="ko-KR" sz="1600" dirty="0">
                <a:solidFill>
                  <a:srgbClr val="5858E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10</a:t>
            </a:r>
            <a:r>
              <a:rPr lang="ko-KR" altLang="en-US" sz="1600" dirty="0">
                <a:solidFill>
                  <a:srgbClr val="5858E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 Hyeon" pitchFamily="2" charset="-127"/>
                <a:ea typeface="Do Hyeon" pitchFamily="2" charset="-127"/>
              </a:rPr>
              <a:t>개</a:t>
            </a:r>
            <a:endParaRPr lang="en-US" altLang="ko-KR" sz="1600" dirty="0">
              <a:solidFill>
                <a:srgbClr val="5858E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  <a:p>
            <a:pPr marL="0" lvl="0" indent="0" algn="l">
              <a:lnSpc>
                <a:spcPct val="150000"/>
              </a:lnSpc>
            </a:pPr>
            <a:r>
              <a:rPr lang="en-US" altLang="ko-KR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  </a:t>
            </a:r>
            <a:r>
              <a:rPr lang="ko-KR" altLang="en-US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 </a:t>
            </a:r>
            <a:endParaRPr lang="en-US" altLang="ko-KR" sz="1600" dirty="0">
              <a:solidFill>
                <a:schemeClr val="hlink"/>
              </a:solidFill>
              <a:uFill>
                <a:noFill/>
              </a:uFill>
              <a:latin typeface="Do Hyeon" pitchFamily="2" charset="-127"/>
              <a:ea typeface="Do Hyeon" pitchFamily="2" charset="-127"/>
            </a:endParaRPr>
          </a:p>
          <a:p>
            <a:pPr marL="0" lvl="0" indent="0" algn="l">
              <a:lnSpc>
                <a:spcPct val="150000"/>
              </a:lnSpc>
            </a:pPr>
            <a:r>
              <a:rPr lang="en-US" altLang="ko-KR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-&gt; </a:t>
            </a:r>
            <a:r>
              <a:rPr lang="ko-KR" altLang="en-US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추출 후</a:t>
            </a:r>
            <a:r>
              <a:rPr lang="en-US" altLang="ko-KR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		</a:t>
            </a:r>
          </a:p>
          <a:p>
            <a:pPr marL="800100" lvl="1" indent="-342900" algn="l">
              <a:lnSpc>
                <a:spcPct val="150000"/>
              </a:lnSpc>
              <a:buFont typeface="+mj-ea"/>
              <a:buAutoNum type="circleNumDbPlain"/>
            </a:pPr>
            <a:r>
              <a:rPr lang="en-US" altLang="ko-KR" sz="2000" dirty="0" err="1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Wordcloud</a:t>
            </a:r>
            <a:r>
              <a:rPr lang="en-US" altLang="ko-KR" sz="2000" dirty="0">
                <a:solidFill>
                  <a:srgbClr val="57B16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	</a:t>
            </a:r>
          </a:p>
          <a:p>
            <a:pPr marL="800100" lvl="1" indent="-342900" algn="l">
              <a:lnSpc>
                <a:spcPct val="150000"/>
              </a:lnSpc>
              <a:buFont typeface="+mj-ea"/>
              <a:buAutoNum type="circleNumDbPlain"/>
            </a:pPr>
            <a:r>
              <a:rPr lang="en-US" altLang="ko-KR" sz="2000" dirty="0" err="1">
                <a:solidFill>
                  <a:srgbClr val="9434A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bar_chart</a:t>
            </a:r>
            <a:r>
              <a:rPr lang="en-US" altLang="ko-KR" sz="2000" dirty="0">
                <a:solidFill>
                  <a:srgbClr val="9434A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(</a:t>
            </a:r>
            <a:r>
              <a:rPr lang="ko-KR" altLang="en-US" sz="2000" dirty="0">
                <a:solidFill>
                  <a:srgbClr val="9434A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세로</a:t>
            </a:r>
            <a:r>
              <a:rPr lang="en-US" altLang="ko-KR" sz="2000" dirty="0">
                <a:solidFill>
                  <a:srgbClr val="9434A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,</a:t>
            </a:r>
            <a:r>
              <a:rPr lang="ko-KR" altLang="en-US" sz="2000" dirty="0">
                <a:solidFill>
                  <a:srgbClr val="9434A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가로</a:t>
            </a:r>
            <a:r>
              <a:rPr lang="en-US" altLang="ko-KR" sz="2000" dirty="0">
                <a:solidFill>
                  <a:srgbClr val="9434A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)</a:t>
            </a:r>
          </a:p>
          <a:p>
            <a:pPr marL="0" lvl="0" indent="0" algn="l">
              <a:lnSpc>
                <a:spcPct val="150000"/>
              </a:lnSpc>
            </a:pPr>
            <a:r>
              <a:rPr lang="en-US" altLang="ko-KR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  </a:t>
            </a:r>
            <a:r>
              <a:rPr lang="ko-KR" altLang="en-US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로 시각화 함</a:t>
            </a:r>
            <a:r>
              <a:rPr lang="en-US" altLang="ko-KR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.</a:t>
            </a:r>
          </a:p>
        </p:txBody>
      </p:sp>
      <p:sp>
        <p:nvSpPr>
          <p:cNvPr id="15" name="Google Shape;297;p42">
            <a:extLst>
              <a:ext uri="{FF2B5EF4-FFF2-40B4-BE49-F238E27FC236}">
                <a16:creationId xmlns:a16="http://schemas.microsoft.com/office/drawing/2014/main" id="{54A07D3B-66FC-4446-A959-8DA89BA50ADB}"/>
              </a:ext>
            </a:extLst>
          </p:cNvPr>
          <p:cNvSpPr/>
          <p:nvPr/>
        </p:nvSpPr>
        <p:spPr>
          <a:xfrm>
            <a:off x="547650" y="426400"/>
            <a:ext cx="8066700" cy="798900"/>
          </a:xfrm>
          <a:prstGeom prst="roundRect">
            <a:avLst>
              <a:gd name="adj" fmla="val 2265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16" name="Google Shape;299;p42">
            <a:extLst>
              <a:ext uri="{FF2B5EF4-FFF2-40B4-BE49-F238E27FC236}">
                <a16:creationId xmlns:a16="http://schemas.microsoft.com/office/drawing/2014/main" id="{D79B9FC6-D0B9-4494-8759-20508628EF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48800" y="465175"/>
            <a:ext cx="644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Do Hyeon" pitchFamily="2" charset="-127"/>
                <a:ea typeface="Do Hyeon" pitchFamily="2" charset="-127"/>
              </a:rPr>
              <a:t>코드 및 시각화 자료</a:t>
            </a:r>
            <a:endParaRPr dirty="0"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17" name="Google Shape;300;p42">
            <a:extLst>
              <a:ext uri="{FF2B5EF4-FFF2-40B4-BE49-F238E27FC236}">
                <a16:creationId xmlns:a16="http://schemas.microsoft.com/office/drawing/2014/main" id="{B5B8C798-BC7F-469C-879C-16C618D684E0}"/>
              </a:ext>
            </a:extLst>
          </p:cNvPr>
          <p:cNvGrpSpPr/>
          <p:nvPr/>
        </p:nvGrpSpPr>
        <p:grpSpPr>
          <a:xfrm>
            <a:off x="815275" y="570550"/>
            <a:ext cx="510600" cy="510600"/>
            <a:chOff x="815275" y="570550"/>
            <a:chExt cx="510600" cy="510600"/>
          </a:xfrm>
        </p:grpSpPr>
        <p:sp>
          <p:nvSpPr>
            <p:cNvPr id="18" name="Google Shape;301;p42">
              <a:extLst>
                <a:ext uri="{FF2B5EF4-FFF2-40B4-BE49-F238E27FC236}">
                  <a16:creationId xmlns:a16="http://schemas.microsoft.com/office/drawing/2014/main" id="{E3AFA41B-C1C5-4B4D-B32F-3EA8242EC9FA}"/>
                </a:ext>
              </a:extLst>
            </p:cNvPr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Do Hyeon" pitchFamily="2" charset="-127"/>
                <a:ea typeface="Do Hyeon" pitchFamily="2" charset="-127"/>
              </a:endParaRPr>
            </a:p>
          </p:txBody>
        </p:sp>
        <p:sp>
          <p:nvSpPr>
            <p:cNvPr id="19" name="Google Shape;302;p42">
              <a:extLst>
                <a:ext uri="{FF2B5EF4-FFF2-40B4-BE49-F238E27FC236}">
                  <a16:creationId xmlns:a16="http://schemas.microsoft.com/office/drawing/2014/main" id="{FF534A5D-038E-452E-8407-187FB6AD0D2C}"/>
                </a:ext>
              </a:extLst>
            </p:cNvPr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 Hyeon" pitchFamily="2" charset="-127"/>
                <a:ea typeface="Do Hyeon" pitchFamily="2" charset="-127"/>
              </a:endParaRP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0E5C94A8-3529-41D1-95D9-55AB891757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1180" y="1535292"/>
            <a:ext cx="2791651" cy="2791651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53603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1322;p74">
            <a:extLst>
              <a:ext uri="{FF2B5EF4-FFF2-40B4-BE49-F238E27FC236}">
                <a16:creationId xmlns:a16="http://schemas.microsoft.com/office/drawing/2014/main" id="{66BDE01A-F2F8-4F56-AFEB-B99FD9C3B5D0}"/>
              </a:ext>
            </a:extLst>
          </p:cNvPr>
          <p:cNvSpPr/>
          <p:nvPr/>
        </p:nvSpPr>
        <p:spPr>
          <a:xfrm>
            <a:off x="538650" y="1264075"/>
            <a:ext cx="3228953" cy="3613416"/>
          </a:xfrm>
          <a:prstGeom prst="roundRect">
            <a:avLst>
              <a:gd name="adj" fmla="val 7962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1313;p73">
            <a:extLst>
              <a:ext uri="{FF2B5EF4-FFF2-40B4-BE49-F238E27FC236}">
                <a16:creationId xmlns:a16="http://schemas.microsoft.com/office/drawing/2014/main" id="{85E2E229-3C2C-40A0-8616-A511AD974D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5100" y="1374650"/>
            <a:ext cx="3084284" cy="3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>
              <a:lnSpc>
                <a:spcPct val="150000"/>
              </a:lnSpc>
              <a:buAutoNum type="arabicParenR"/>
            </a:pPr>
            <a:r>
              <a:rPr lang="en-US" altLang="ko-KR" sz="1600" dirty="0">
                <a:latin typeface="Do Hyeon" pitchFamily="2" charset="-127"/>
                <a:ea typeface="Do Hyeon" pitchFamily="2" charset="-127"/>
              </a:rPr>
              <a:t>-1 </a:t>
            </a:r>
            <a:r>
              <a:rPr lang="en-US" altLang="ko-KR" sz="1600" dirty="0" err="1">
                <a:solidFill>
                  <a:srgbClr val="9434A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bar_chart</a:t>
            </a:r>
            <a:r>
              <a:rPr lang="en-US" altLang="ko-KR" sz="1600" dirty="0">
                <a:solidFill>
                  <a:srgbClr val="9434A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 (</a:t>
            </a:r>
            <a:r>
              <a:rPr lang="ko-KR" altLang="en-US" sz="1600" dirty="0">
                <a:solidFill>
                  <a:srgbClr val="9434A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가로</a:t>
            </a:r>
            <a:r>
              <a:rPr lang="en-US" altLang="ko-KR" sz="1600" dirty="0">
                <a:solidFill>
                  <a:srgbClr val="9434A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)</a:t>
            </a:r>
            <a:endParaRPr lang="en-US" altLang="ko-KR" sz="1600" dirty="0">
              <a:solidFill>
                <a:srgbClr val="9434A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 Hyeon" pitchFamily="2" charset="-127"/>
              <a:ea typeface="Do Hyeon" pitchFamily="2" charset="-127"/>
            </a:endParaRPr>
          </a:p>
          <a:p>
            <a:pPr marL="0" lvl="0" indent="0" algn="l">
              <a:lnSpc>
                <a:spcPct val="150000"/>
              </a:lnSpc>
            </a:pPr>
            <a:r>
              <a:rPr lang="en-US" altLang="ko-KR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  </a:t>
            </a:r>
            <a:r>
              <a:rPr lang="ko-KR" altLang="en-US" sz="1600" dirty="0">
                <a:solidFill>
                  <a:schemeClr val="hlink"/>
                </a:solidFill>
                <a:uFill>
                  <a:noFill/>
                </a:uFill>
                <a:latin typeface="Do Hyeon" pitchFamily="2" charset="-127"/>
                <a:ea typeface="Do Hyeon" pitchFamily="2" charset="-127"/>
              </a:rPr>
              <a:t> </a:t>
            </a:r>
          </a:p>
        </p:txBody>
      </p:sp>
      <p:sp>
        <p:nvSpPr>
          <p:cNvPr id="15" name="Google Shape;297;p42">
            <a:extLst>
              <a:ext uri="{FF2B5EF4-FFF2-40B4-BE49-F238E27FC236}">
                <a16:creationId xmlns:a16="http://schemas.microsoft.com/office/drawing/2014/main" id="{54A07D3B-66FC-4446-A959-8DA89BA50ADB}"/>
              </a:ext>
            </a:extLst>
          </p:cNvPr>
          <p:cNvSpPr/>
          <p:nvPr/>
        </p:nvSpPr>
        <p:spPr>
          <a:xfrm>
            <a:off x="547650" y="426400"/>
            <a:ext cx="8066700" cy="798900"/>
          </a:xfrm>
          <a:prstGeom prst="roundRect">
            <a:avLst>
              <a:gd name="adj" fmla="val 2265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16" name="Google Shape;299;p42">
            <a:extLst>
              <a:ext uri="{FF2B5EF4-FFF2-40B4-BE49-F238E27FC236}">
                <a16:creationId xmlns:a16="http://schemas.microsoft.com/office/drawing/2014/main" id="{D79B9FC6-D0B9-4494-8759-20508628EF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48800" y="465175"/>
            <a:ext cx="644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Do Hyeon" pitchFamily="2" charset="-127"/>
                <a:ea typeface="Do Hyeon" pitchFamily="2" charset="-127"/>
              </a:rPr>
              <a:t>코드 및 시각화 자료</a:t>
            </a:r>
            <a:endParaRPr dirty="0">
              <a:latin typeface="Do Hyeon" pitchFamily="2" charset="-127"/>
              <a:ea typeface="Do Hyeon" pitchFamily="2" charset="-127"/>
            </a:endParaRPr>
          </a:p>
        </p:txBody>
      </p:sp>
      <p:grpSp>
        <p:nvGrpSpPr>
          <p:cNvPr id="17" name="Google Shape;300;p42">
            <a:extLst>
              <a:ext uri="{FF2B5EF4-FFF2-40B4-BE49-F238E27FC236}">
                <a16:creationId xmlns:a16="http://schemas.microsoft.com/office/drawing/2014/main" id="{B5B8C798-BC7F-469C-879C-16C618D684E0}"/>
              </a:ext>
            </a:extLst>
          </p:cNvPr>
          <p:cNvGrpSpPr/>
          <p:nvPr/>
        </p:nvGrpSpPr>
        <p:grpSpPr>
          <a:xfrm>
            <a:off x="815275" y="570550"/>
            <a:ext cx="510600" cy="510600"/>
            <a:chOff x="815275" y="570550"/>
            <a:chExt cx="510600" cy="510600"/>
          </a:xfrm>
        </p:grpSpPr>
        <p:sp>
          <p:nvSpPr>
            <p:cNvPr id="18" name="Google Shape;301;p42">
              <a:extLst>
                <a:ext uri="{FF2B5EF4-FFF2-40B4-BE49-F238E27FC236}">
                  <a16:creationId xmlns:a16="http://schemas.microsoft.com/office/drawing/2014/main" id="{E3AFA41B-C1C5-4B4D-B32F-3EA8242EC9FA}"/>
                </a:ext>
              </a:extLst>
            </p:cNvPr>
            <p:cNvSpPr/>
            <p:nvPr/>
          </p:nvSpPr>
          <p:spPr>
            <a:xfrm>
              <a:off x="815275" y="570550"/>
              <a:ext cx="510600" cy="51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Do Hyeon" pitchFamily="2" charset="-127"/>
                <a:ea typeface="Do Hyeon" pitchFamily="2" charset="-127"/>
              </a:endParaRPr>
            </a:p>
          </p:txBody>
        </p:sp>
        <p:sp>
          <p:nvSpPr>
            <p:cNvPr id="19" name="Google Shape;302;p42">
              <a:extLst>
                <a:ext uri="{FF2B5EF4-FFF2-40B4-BE49-F238E27FC236}">
                  <a16:creationId xmlns:a16="http://schemas.microsoft.com/office/drawing/2014/main" id="{FF534A5D-038E-452E-8407-187FB6AD0D2C}"/>
                </a:ext>
              </a:extLst>
            </p:cNvPr>
            <p:cNvSpPr/>
            <p:nvPr/>
          </p:nvSpPr>
          <p:spPr>
            <a:xfrm>
              <a:off x="900325" y="740800"/>
              <a:ext cx="340500" cy="1701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 Hyeon" pitchFamily="2" charset="-127"/>
                <a:ea typeface="Do Hyeon" pitchFamily="2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2E9DE6E1-9B1C-4789-8817-6D7840CED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126" y="2288238"/>
            <a:ext cx="3000000" cy="140952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6312D9C-24D2-433D-8D90-A60DFA40B9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2131" y="2002563"/>
            <a:ext cx="3622257" cy="21364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974808893"/>
      </p:ext>
    </p:extLst>
  </p:cSld>
  <p:clrMapOvr>
    <a:masterClrMapping/>
  </p:clrMapOvr>
</p:sld>
</file>

<file path=ppt/theme/theme1.xml><?xml version="1.0" encoding="utf-8"?>
<a:theme xmlns:a="http://schemas.openxmlformats.org/drawingml/2006/main" name="Procurement Software Pitch Deck by Slidesgo">
  <a:themeElements>
    <a:clrScheme name="Simple Light">
      <a:dk1>
        <a:srgbClr val="FFFAFA"/>
      </a:dk1>
      <a:lt1>
        <a:srgbClr val="000000"/>
      </a:lt1>
      <a:dk2>
        <a:srgbClr val="464646"/>
      </a:dk2>
      <a:lt2>
        <a:srgbClr val="5858E0"/>
      </a:lt2>
      <a:accent1>
        <a:srgbClr val="9434A5"/>
      </a:accent1>
      <a:accent2>
        <a:srgbClr val="F28C27"/>
      </a:accent2>
      <a:accent3>
        <a:srgbClr val="57B16B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529</Words>
  <Application>Microsoft Office PowerPoint</Application>
  <PresentationFormat>화면 슬라이드 쇼(16:9)</PresentationFormat>
  <Paragraphs>112</Paragraphs>
  <Slides>25</Slides>
  <Notes>25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5" baseType="lpstr">
      <vt:lpstr>Do Hyeon</vt:lpstr>
      <vt:lpstr>Epilogue</vt:lpstr>
      <vt:lpstr>Epilogue Medium</vt:lpstr>
      <vt:lpstr>Arimo</vt:lpstr>
      <vt:lpstr>Arial</vt:lpstr>
      <vt:lpstr>Noto Sans KR SemiBold</vt:lpstr>
      <vt:lpstr>Bebas Neue</vt:lpstr>
      <vt:lpstr>Arimo Medium</vt:lpstr>
      <vt:lpstr>맑은 고딕</vt:lpstr>
      <vt:lpstr>Procurement Software Pitch Deck by Slidesgo</vt:lpstr>
      <vt:lpstr>Article Analysis 기사 분석</vt:lpstr>
      <vt:lpstr>01</vt:lpstr>
      <vt:lpstr>주제 소개</vt:lpstr>
      <vt:lpstr>접근 방법</vt:lpstr>
      <vt:lpstr>주제 선정 이유</vt:lpstr>
      <vt:lpstr>사용한 자료</vt:lpstr>
      <vt:lpstr>코드 및 시각화</vt:lpstr>
      <vt:lpstr>코드 및 시각화 자료</vt:lpstr>
      <vt:lpstr>코드 및 시각화 자료</vt:lpstr>
      <vt:lpstr>코드 및 시각화 자료</vt:lpstr>
      <vt:lpstr>코드 및 시각화 자료</vt:lpstr>
      <vt:lpstr>코드 및 시각화 자료</vt:lpstr>
      <vt:lpstr>코드 및 시각화 자료</vt:lpstr>
      <vt:lpstr>코드 및 시각화 자료</vt:lpstr>
      <vt:lpstr>코드 및 시각화 자료</vt:lpstr>
      <vt:lpstr>코드 및 시각화 자료</vt:lpstr>
      <vt:lpstr>코드 및 시각화 자료</vt:lpstr>
      <vt:lpstr>코드 및 시각화 자료</vt:lpstr>
      <vt:lpstr>코드 및 시각화 자료</vt:lpstr>
      <vt:lpstr>결과 분석</vt:lpstr>
      <vt:lpstr>해당 원인 분석</vt:lpstr>
      <vt:lpstr>결과 도출</vt:lpstr>
      <vt:lpstr>향후 계획</vt:lpstr>
      <vt:lpstr>KEYWORD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Procurement Software Pitch Deck</dc:title>
  <cp:lastModifiedBy>user</cp:lastModifiedBy>
  <cp:revision>30</cp:revision>
  <dcterms:modified xsi:type="dcterms:W3CDTF">2023-08-23T07:44:11Z</dcterms:modified>
</cp:coreProperties>
</file>